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27"/>
  </p:notesMasterIdLst>
  <p:sldIdLst>
    <p:sldId id="500" r:id="rId2"/>
    <p:sldId id="572" r:id="rId3"/>
    <p:sldId id="543" r:id="rId4"/>
    <p:sldId id="556" r:id="rId5"/>
    <p:sldId id="558" r:id="rId6"/>
    <p:sldId id="582" r:id="rId7"/>
    <p:sldId id="583" r:id="rId8"/>
    <p:sldId id="584" r:id="rId9"/>
    <p:sldId id="562" r:id="rId10"/>
    <p:sldId id="568" r:id="rId11"/>
    <p:sldId id="574" r:id="rId12"/>
    <p:sldId id="563" r:id="rId13"/>
    <p:sldId id="564" r:id="rId14"/>
    <p:sldId id="566" r:id="rId15"/>
    <p:sldId id="567" r:id="rId16"/>
    <p:sldId id="569" r:id="rId17"/>
    <p:sldId id="561" r:id="rId18"/>
    <p:sldId id="571" r:id="rId19"/>
    <p:sldId id="577" r:id="rId20"/>
    <p:sldId id="576" r:id="rId21"/>
    <p:sldId id="579" r:id="rId22"/>
    <p:sldId id="585" r:id="rId23"/>
    <p:sldId id="587" r:id="rId24"/>
    <p:sldId id="586" r:id="rId25"/>
    <p:sldId id="573" r:id="rId26"/>
  </p:sldIdLst>
  <p:sldSz cx="9144000" cy="5143500" type="screen16x9"/>
  <p:notesSz cx="6858000" cy="9144000"/>
  <p:embeddedFontLst>
    <p:embeddedFont>
      <p:font typeface="Muli" panose="020B0604020202020204" charset="0"/>
      <p:regular r:id="rId28"/>
      <p:italic r:id="rId29"/>
    </p:embeddedFont>
    <p:embeddedFont>
      <p:font typeface="Roboto Black" panose="020B0604020202020204" charset="0"/>
      <p:bold r:id="rId30"/>
      <p:boldItalic r:id="rId31"/>
    </p:embeddedFont>
    <p:embeddedFont>
      <p:font typeface="Open Sans" panose="020B0604020202020204" charset="0"/>
      <p:regular r:id="rId32"/>
      <p:bold r:id="rId33"/>
      <p:italic r:id="rId34"/>
      <p:boldItalic r:id="rId35"/>
    </p:embeddedFont>
    <p:embeddedFont>
      <p:font typeface="Roboto Light" panose="020B0604020202020204" charset="0"/>
      <p:regular r:id="rId36"/>
      <p: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970">
          <p15:clr>
            <a:srgbClr val="A4A3A4"/>
          </p15:clr>
        </p15:guide>
        <p15:guide id="4" pos="289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0B2DE"/>
    <a:srgbClr val="FFF709"/>
    <a:srgbClr val="1CB2DD"/>
    <a:srgbClr val="047BC1"/>
    <a:srgbClr val="960000"/>
    <a:srgbClr val="B2D937"/>
    <a:srgbClr val="FFD937"/>
    <a:srgbClr val="03345D"/>
    <a:srgbClr val="FBE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3C38CE95-39E1-4EBF-9A07-1147B6BFAC20}">
  <a:tblStyle styleId="{3C38CE95-39E1-4EBF-9A07-1147B6BFAC20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81" autoAdjust="0"/>
    <p:restoredTop sz="94636" autoAdjust="0"/>
  </p:normalViewPr>
  <p:slideViewPr>
    <p:cSldViewPr snapToGrid="0">
      <p:cViewPr>
        <p:scale>
          <a:sx n="100" d="100"/>
          <a:sy n="100" d="100"/>
        </p:scale>
        <p:origin x="-1326" y="-354"/>
      </p:cViewPr>
      <p:guideLst>
        <p:guide orient="horz" pos="1620"/>
        <p:guide orient="horz" pos="970"/>
        <p:guide pos="2880"/>
        <p:guide pos="2895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515203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01755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30378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719602" y="4924284"/>
            <a:ext cx="118622" cy="117725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n-US" sz="765" smtClean="0"/>
              <a:pPr lvl="0"/>
              <a:t>‹#›</a:t>
            </a:fld>
            <a:endParaRPr lang="en-US" sz="765" dirty="0"/>
          </a:p>
        </p:txBody>
      </p:sp>
      <p:sp>
        <p:nvSpPr>
          <p:cNvPr id="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590627" y="4900540"/>
            <a:ext cx="40892" cy="139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685145"/>
            <a:r>
              <a:rPr lang="en-US" sz="918" baseline="0" noProof="0" dirty="0">
                <a:latin typeface="+mn-lt"/>
                <a:ea typeface="+mn-ea"/>
              </a:rPr>
              <a:t>|</a:t>
            </a: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22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2902950" y="1509475"/>
            <a:ext cx="5718600" cy="312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83333"/>
              <a:buFont typeface="Muli"/>
              <a:buChar char="➜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75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6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17.xml"/><Relationship Id="rId18" Type="http://schemas.openxmlformats.org/officeDocument/2006/relationships/slide" Target="slide19.xml"/><Relationship Id="rId26" Type="http://schemas.openxmlformats.org/officeDocument/2006/relationships/slide" Target="slide24.xml"/><Relationship Id="rId3" Type="http://schemas.openxmlformats.org/officeDocument/2006/relationships/image" Target="../media/image20.png"/><Relationship Id="rId21" Type="http://schemas.openxmlformats.org/officeDocument/2006/relationships/image" Target="../media/image30.jpg"/><Relationship Id="rId7" Type="http://schemas.openxmlformats.org/officeDocument/2006/relationships/image" Target="../media/image23.jpeg"/><Relationship Id="rId12" Type="http://schemas.openxmlformats.org/officeDocument/2006/relationships/image" Target="../media/image26.jpeg"/><Relationship Id="rId17" Type="http://schemas.openxmlformats.org/officeDocument/2006/relationships/image" Target="../media/image28.jpeg"/><Relationship Id="rId25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6" Type="http://schemas.openxmlformats.org/officeDocument/2006/relationships/slide" Target="slide18.xml"/><Relationship Id="rId20" Type="http://schemas.openxmlformats.org/officeDocument/2006/relationships/slide" Target="slide2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3.xml"/><Relationship Id="rId11" Type="http://schemas.openxmlformats.org/officeDocument/2006/relationships/image" Target="../media/image25.jpeg"/><Relationship Id="rId24" Type="http://schemas.openxmlformats.org/officeDocument/2006/relationships/slide" Target="slide22.xml"/><Relationship Id="rId5" Type="http://schemas.openxmlformats.org/officeDocument/2006/relationships/image" Target="../media/image22.jpeg"/><Relationship Id="rId15" Type="http://schemas.openxmlformats.org/officeDocument/2006/relationships/image" Target="../media/image27.jpeg"/><Relationship Id="rId23" Type="http://schemas.openxmlformats.org/officeDocument/2006/relationships/image" Target="../media/image31.jpeg"/><Relationship Id="rId28" Type="http://schemas.openxmlformats.org/officeDocument/2006/relationships/slide" Target="slide23.xml"/><Relationship Id="rId10" Type="http://schemas.openxmlformats.org/officeDocument/2006/relationships/slide" Target="slide15.xml"/><Relationship Id="rId19" Type="http://schemas.openxmlformats.org/officeDocument/2006/relationships/image" Target="../media/image29.jpeg"/><Relationship Id="rId4" Type="http://schemas.openxmlformats.org/officeDocument/2006/relationships/image" Target="../media/image21.png"/><Relationship Id="rId9" Type="http://schemas.openxmlformats.org/officeDocument/2006/relationships/image" Target="../media/image24.jpeg"/><Relationship Id="rId14" Type="http://schemas.openxmlformats.org/officeDocument/2006/relationships/slide" Target="slide16.xml"/><Relationship Id="rId22" Type="http://schemas.openxmlformats.org/officeDocument/2006/relationships/slide" Target="slide21.xml"/><Relationship Id="rId27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6.png"/><Relationship Id="rId7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slide" Target="slid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3.jpeg"/><Relationship Id="rId18" Type="http://schemas.openxmlformats.org/officeDocument/2006/relationships/slide" Target="slide8.xml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12" Type="http://schemas.openxmlformats.org/officeDocument/2006/relationships/slide" Target="slide10.xml"/><Relationship Id="rId17" Type="http://schemas.openxmlformats.org/officeDocument/2006/relationships/slide" Target="slide7.xml"/><Relationship Id="rId2" Type="http://schemas.openxmlformats.org/officeDocument/2006/relationships/notesSlide" Target="../notesSlides/notesSlide1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2.jpeg"/><Relationship Id="rId5" Type="http://schemas.openxmlformats.org/officeDocument/2006/relationships/image" Target="../media/image9.png"/><Relationship Id="rId15" Type="http://schemas.openxmlformats.org/officeDocument/2006/relationships/image" Target="../media/image15.png"/><Relationship Id="rId10" Type="http://schemas.openxmlformats.org/officeDocument/2006/relationships/slide" Target="slide9.xml"/><Relationship Id="rId4" Type="http://schemas.openxmlformats.org/officeDocument/2006/relationships/image" Target="../media/image8.jpeg"/><Relationship Id="rId9" Type="http://schemas.openxmlformats.org/officeDocument/2006/relationships/slide" Target="slide4.xml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" r="5849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9" name="Obraz 8" descr="apla_2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936"/>
          <a:stretch/>
        </p:blipFill>
        <p:spPr>
          <a:xfrm>
            <a:off x="-1" y="2452254"/>
            <a:ext cx="9141293" cy="1620981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933" y="19738"/>
            <a:ext cx="6375411" cy="5201526"/>
          </a:xfrm>
          <a:prstGeom prst="rect">
            <a:avLst/>
          </a:prstGeom>
        </p:spPr>
      </p:pic>
      <p:pic>
        <p:nvPicPr>
          <p:cNvPr id="11" name="Obraz 10" descr="apla_2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99" b="46936"/>
          <a:stretch/>
        </p:blipFill>
        <p:spPr>
          <a:xfrm>
            <a:off x="3726873" y="2471993"/>
            <a:ext cx="5411711" cy="1620981"/>
          </a:xfrm>
          <a:prstGeom prst="rect">
            <a:avLst/>
          </a:prstGeom>
        </p:spPr>
      </p:pic>
      <p:pic>
        <p:nvPicPr>
          <p:cNvPr id="10" name="Obraz 9" descr="logo_new.jpg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1877" y="2518719"/>
            <a:ext cx="2586374" cy="105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7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08950" y="-9728"/>
            <a:ext cx="8092343" cy="5153228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 rot="10800000" flipH="1" flipV="1">
            <a:off x="3677055" y="3550596"/>
            <a:ext cx="5554493" cy="1050587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  <a:gd name="connsiteX0" fmla="*/ 0 w 1638815"/>
              <a:gd name="connsiteY0" fmla="*/ 0 h 1055671"/>
              <a:gd name="connsiteX1" fmla="*/ 1638815 w 1638815"/>
              <a:gd name="connsiteY1" fmla="*/ 32368 h 1055671"/>
              <a:gd name="connsiteX2" fmla="*/ 1485066 w 1638815"/>
              <a:gd name="connsiteY2" fmla="*/ 901012 h 1055671"/>
              <a:gd name="connsiteX3" fmla="*/ 67978 w 1638815"/>
              <a:gd name="connsiteY3" fmla="*/ 1055671 h 1055671"/>
              <a:gd name="connsiteX4" fmla="*/ 0 w 163881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85066 w 1507325"/>
              <a:gd name="connsiteY2" fmla="*/ 901012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95585 w 1507325"/>
              <a:gd name="connsiteY2" fmla="*/ 931560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495585"/>
              <a:gd name="connsiteY0" fmla="*/ 0 h 1055671"/>
              <a:gd name="connsiteX1" fmla="*/ 1491546 w 1495585"/>
              <a:gd name="connsiteY1" fmla="*/ 1820 h 1055671"/>
              <a:gd name="connsiteX2" fmla="*/ 1495585 w 1495585"/>
              <a:gd name="connsiteY2" fmla="*/ 931560 h 1055671"/>
              <a:gd name="connsiteX3" fmla="*/ 67978 w 1495585"/>
              <a:gd name="connsiteY3" fmla="*/ 1055671 h 1055671"/>
              <a:gd name="connsiteX4" fmla="*/ 0 w 1495585"/>
              <a:gd name="connsiteY4" fmla="*/ 0 h 105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585" h="1055671">
                <a:moveTo>
                  <a:pt x="0" y="0"/>
                </a:moveTo>
                <a:lnTo>
                  <a:pt x="1491546" y="1820"/>
                </a:lnTo>
                <a:cubicBezTo>
                  <a:pt x="1492892" y="311733"/>
                  <a:pt x="1494239" y="621647"/>
                  <a:pt x="1495585" y="931560"/>
                </a:cubicBezTo>
                <a:lnTo>
                  <a:pt x="67978" y="1055671"/>
                </a:lnTo>
                <a:lnTo>
                  <a:pt x="0" y="0"/>
                </a:lnTo>
                <a:close/>
              </a:path>
            </a:pathLst>
          </a:custGeom>
          <a:solidFill>
            <a:srgbClr val="FFF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3803515" y="3520845"/>
            <a:ext cx="53895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RICHEST PARTYGOERS OF WARSAW </a:t>
            </a:r>
            <a:endParaRPr lang="pl-PL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Obraz 5" descr="apla_34.pn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17"/>
          <a:stretch/>
        </p:blipFill>
        <p:spPr>
          <a:xfrm>
            <a:off x="-4112" y="-9728"/>
            <a:ext cx="5159233" cy="5168552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96576" y="199086"/>
            <a:ext cx="370693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Zapraszamy do świata bogatych nastolatków z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warszawskich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rodzin.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Pokazuje, kim są najbogatsi studenci w </a:t>
            </a:r>
            <a:r>
              <a:rPr lang="pl-PL" sz="1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Warszwie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jak wygląda ich codzienne życie, o czym marzą, jak się bawią i jak spędzają czas wolny w świecie, który nie jest ograniczany przez fundusze. </a:t>
            </a:r>
            <a:endParaRPr lang="pl-PL" sz="12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pl-PL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Bohaterowie:</a:t>
            </a:r>
          </a:p>
          <a:p>
            <a:r>
              <a:rPr lang="pl-PL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 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Grupa bogatych 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nastolatków z Warszawy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 </a:t>
            </a:r>
            <a:endParaRPr lang="pl-PL" sz="12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pl-PL" sz="12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Dlaczego </a:t>
            </a:r>
            <a:r>
              <a:rPr lang="pl-PL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wierzymy w sukces tego formatu</a:t>
            </a:r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pl-PL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na Player.pl:</a:t>
            </a:r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•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kontrowersyjny</a:t>
            </a:r>
          </a:p>
          <a:p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• pozwala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na łatwe zbudowanie bazy fanów w </a:t>
            </a:r>
            <a:r>
              <a:rPr lang="pl-PL" sz="1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Social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Media wokół show  </a:t>
            </a:r>
          </a:p>
          <a:p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grpSp>
        <p:nvGrpSpPr>
          <p:cNvPr id="13" name="Grupa 12"/>
          <p:cNvGrpSpPr/>
          <p:nvPr/>
        </p:nvGrpSpPr>
        <p:grpSpPr>
          <a:xfrm>
            <a:off x="8642234" y="4803222"/>
            <a:ext cx="449315" cy="343545"/>
            <a:chOff x="8398042" y="4632161"/>
            <a:chExt cx="635486" cy="546632"/>
          </a:xfrm>
        </p:grpSpPr>
        <p:sp>
          <p:nvSpPr>
            <p:cNvPr id="14" name="Prostokąt 3"/>
            <p:cNvSpPr/>
            <p:nvPr/>
          </p:nvSpPr>
          <p:spPr>
            <a:xfrm rot="16200000" flipH="1" flipV="1">
              <a:off x="8443102" y="4587101"/>
              <a:ext cx="541423" cy="631544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3"/>
            <p:cNvSpPr/>
            <p:nvPr/>
          </p:nvSpPr>
          <p:spPr>
            <a:xfrm rot="16200000" flipH="1" flipV="1">
              <a:off x="8546721" y="4760211"/>
              <a:ext cx="378189" cy="458975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B2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6" name="Łącznik prosty 15"/>
            <p:cNvCxnSpPr/>
            <p:nvPr/>
          </p:nvCxnSpPr>
          <p:spPr>
            <a:xfrm flipV="1">
              <a:off x="8869680" y="4937760"/>
              <a:ext cx="1" cy="219785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y 16"/>
            <p:cNvCxnSpPr/>
            <p:nvPr/>
          </p:nvCxnSpPr>
          <p:spPr>
            <a:xfrm flipV="1">
              <a:off x="8563087" y="4970492"/>
              <a:ext cx="338866" cy="5380"/>
            </a:xfrm>
            <a:prstGeom prst="line">
              <a:avLst/>
            </a:prstGeom>
            <a:ln w="44450">
              <a:solidFill>
                <a:schemeClr val="bg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Prostokąt 3">
              <a:hlinkClick r:id="rId4" action="ppaction://hlinksldjump"/>
            </p:cNvPr>
            <p:cNvSpPr/>
            <p:nvPr/>
          </p:nvSpPr>
          <p:spPr>
            <a:xfrm rot="16200000" flipH="1" flipV="1">
              <a:off x="8447045" y="4592090"/>
              <a:ext cx="541424" cy="631543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>
                <a:alpha val="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" name="Prostokąt 1"/>
          <p:cNvSpPr/>
          <p:nvPr/>
        </p:nvSpPr>
        <p:spPr>
          <a:xfrm>
            <a:off x="96576" y="324607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Podstawowe informacje o formacie:</a:t>
            </a:r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lvl="0"/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Target </a:t>
            </a:r>
            <a:r>
              <a:rPr lang="pl-PL" sz="1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group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K/M 17 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–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28</a:t>
            </a:r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lvl="0"/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Format: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rozrywkowy</a:t>
            </a:r>
          </a:p>
          <a:p>
            <a:pPr lvl="0"/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Ilość odcinków: 6 po 20 min</a:t>
            </a:r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82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apla_18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293" cy="5143500"/>
          </a:xfrm>
          <a:prstGeom prst="rect">
            <a:avLst/>
          </a:prstGeom>
        </p:spPr>
      </p:pic>
      <p:pic>
        <p:nvPicPr>
          <p:cNvPr id="4" name="Obraz 3" descr="apla_18a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747846" cy="1690077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423870" y="2160289"/>
            <a:ext cx="5583308" cy="60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pl-PL" sz="4800" b="1" dirty="0" smtClean="0">
                <a:solidFill>
                  <a:schemeClr val="tx1"/>
                </a:solidFill>
                <a:latin typeface="Open Sans"/>
                <a:ea typeface="Roboto Black" panose="02000000000000000000" pitchFamily="2" charset="0"/>
                <a:cs typeface="Open Sans"/>
              </a:rPr>
              <a:t>PRODUKCJE „POZA KALENDARZOWE”</a:t>
            </a:r>
          </a:p>
        </p:txBody>
      </p:sp>
    </p:spTree>
    <p:extLst>
      <p:ext uri="{BB962C8B-B14F-4D97-AF65-F5344CB8AC3E}">
        <p14:creationId xmlns:p14="http://schemas.microsoft.com/office/powerpoint/2010/main" val="162563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apla_41B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8" y="0"/>
            <a:ext cx="9141293" cy="514350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4406154" y="283221"/>
            <a:ext cx="4735139" cy="1116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 descr="apla_4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5" y="0"/>
            <a:ext cx="9141293" cy="5143500"/>
          </a:xfrm>
          <a:prstGeom prst="rect">
            <a:avLst/>
          </a:prstGeom>
        </p:spPr>
      </p:pic>
      <p:cxnSp>
        <p:nvCxnSpPr>
          <p:cNvPr id="26" name="Straight Arrow Connector 3"/>
          <p:cNvCxnSpPr/>
          <p:nvPr/>
        </p:nvCxnSpPr>
        <p:spPr>
          <a:xfrm flipV="1">
            <a:off x="-8941" y="3089189"/>
            <a:ext cx="8522746" cy="20625"/>
          </a:xfrm>
          <a:prstGeom prst="straightConnector1">
            <a:avLst/>
          </a:prstGeom>
          <a:ln w="50800">
            <a:solidFill>
              <a:srgbClr val="20B2DE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a 26"/>
          <p:cNvGrpSpPr/>
          <p:nvPr/>
        </p:nvGrpSpPr>
        <p:grpSpPr>
          <a:xfrm>
            <a:off x="969646" y="2930923"/>
            <a:ext cx="329633" cy="329633"/>
            <a:chOff x="4638531" y="3271324"/>
            <a:chExt cx="439511" cy="439511"/>
          </a:xfrm>
        </p:grpSpPr>
        <p:sp>
          <p:nvSpPr>
            <p:cNvPr id="28" name="Oval 18"/>
            <p:cNvSpPr/>
            <p:nvPr/>
          </p:nvSpPr>
          <p:spPr>
            <a:xfrm>
              <a:off x="4638531" y="3271324"/>
              <a:ext cx="439511" cy="43951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20B2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5" dirty="0" err="1">
                <a:solidFill>
                  <a:schemeClr val="tx1"/>
                </a:solidFill>
              </a:endParaRPr>
            </a:p>
          </p:txBody>
        </p:sp>
        <p:sp>
          <p:nvSpPr>
            <p:cNvPr id="29" name="Oval 19"/>
            <p:cNvSpPr/>
            <p:nvPr/>
          </p:nvSpPr>
          <p:spPr>
            <a:xfrm>
              <a:off x="4752644" y="3385436"/>
              <a:ext cx="211284" cy="211284"/>
            </a:xfrm>
            <a:prstGeom prst="ellipse">
              <a:avLst/>
            </a:prstGeom>
            <a:solidFill>
              <a:srgbClr val="20B2DE"/>
            </a:solidFill>
            <a:ln w="9525">
              <a:solidFill>
                <a:srgbClr val="20B2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5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upa 29"/>
          <p:cNvGrpSpPr/>
          <p:nvPr/>
        </p:nvGrpSpPr>
        <p:grpSpPr>
          <a:xfrm>
            <a:off x="1767702" y="2930923"/>
            <a:ext cx="329633" cy="329633"/>
            <a:chOff x="5552432" y="3271324"/>
            <a:chExt cx="439511" cy="439511"/>
          </a:xfrm>
        </p:grpSpPr>
        <p:sp>
          <p:nvSpPr>
            <p:cNvPr id="31" name="Oval 21"/>
            <p:cNvSpPr/>
            <p:nvPr/>
          </p:nvSpPr>
          <p:spPr>
            <a:xfrm>
              <a:off x="5552432" y="3271324"/>
              <a:ext cx="439511" cy="43951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20B2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5" dirty="0" err="1">
                <a:solidFill>
                  <a:schemeClr val="tx1"/>
                </a:solidFill>
              </a:endParaRPr>
            </a:p>
          </p:txBody>
        </p:sp>
        <p:sp>
          <p:nvSpPr>
            <p:cNvPr id="32" name="Oval 22"/>
            <p:cNvSpPr/>
            <p:nvPr/>
          </p:nvSpPr>
          <p:spPr>
            <a:xfrm>
              <a:off x="5666544" y="3385436"/>
              <a:ext cx="211284" cy="211284"/>
            </a:xfrm>
            <a:prstGeom prst="ellipse">
              <a:avLst/>
            </a:prstGeom>
            <a:solidFill>
              <a:srgbClr val="20B2DE"/>
            </a:solidFill>
            <a:ln w="9525">
              <a:solidFill>
                <a:srgbClr val="20B2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5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upa 32"/>
          <p:cNvGrpSpPr/>
          <p:nvPr/>
        </p:nvGrpSpPr>
        <p:grpSpPr>
          <a:xfrm>
            <a:off x="2565758" y="2925211"/>
            <a:ext cx="329633" cy="329633"/>
            <a:chOff x="6424500" y="3263708"/>
            <a:chExt cx="439511" cy="439511"/>
          </a:xfrm>
        </p:grpSpPr>
        <p:sp>
          <p:nvSpPr>
            <p:cNvPr id="34" name="Oval 24"/>
            <p:cNvSpPr/>
            <p:nvPr/>
          </p:nvSpPr>
          <p:spPr>
            <a:xfrm>
              <a:off x="6424500" y="3263708"/>
              <a:ext cx="439511" cy="43951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20B2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5" dirty="0" err="1">
                <a:solidFill>
                  <a:schemeClr val="tx1"/>
                </a:solidFill>
              </a:endParaRPr>
            </a:p>
          </p:txBody>
        </p:sp>
        <p:sp>
          <p:nvSpPr>
            <p:cNvPr id="35" name="Oval 25"/>
            <p:cNvSpPr/>
            <p:nvPr/>
          </p:nvSpPr>
          <p:spPr>
            <a:xfrm>
              <a:off x="6538612" y="3377820"/>
              <a:ext cx="211284" cy="211284"/>
            </a:xfrm>
            <a:prstGeom prst="ellipse">
              <a:avLst/>
            </a:prstGeom>
            <a:solidFill>
              <a:srgbClr val="20B2DE"/>
            </a:solidFill>
            <a:ln w="9525">
              <a:solidFill>
                <a:srgbClr val="20B2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5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36" name="Grupa 35"/>
          <p:cNvGrpSpPr/>
          <p:nvPr/>
        </p:nvGrpSpPr>
        <p:grpSpPr>
          <a:xfrm>
            <a:off x="3363814" y="2930923"/>
            <a:ext cx="329633" cy="329633"/>
            <a:chOff x="8221707" y="3271324"/>
            <a:chExt cx="439511" cy="439511"/>
          </a:xfrm>
        </p:grpSpPr>
        <p:sp>
          <p:nvSpPr>
            <p:cNvPr id="37" name="Oval 30"/>
            <p:cNvSpPr/>
            <p:nvPr/>
          </p:nvSpPr>
          <p:spPr>
            <a:xfrm>
              <a:off x="8221707" y="3271324"/>
              <a:ext cx="439511" cy="43951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20B2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5" dirty="0" err="1">
                <a:solidFill>
                  <a:schemeClr val="tx1"/>
                </a:solidFill>
              </a:endParaRPr>
            </a:p>
          </p:txBody>
        </p:sp>
        <p:sp>
          <p:nvSpPr>
            <p:cNvPr id="38" name="Oval 31"/>
            <p:cNvSpPr/>
            <p:nvPr/>
          </p:nvSpPr>
          <p:spPr>
            <a:xfrm>
              <a:off x="8335819" y="3385436"/>
              <a:ext cx="211284" cy="211284"/>
            </a:xfrm>
            <a:prstGeom prst="ellipse">
              <a:avLst/>
            </a:prstGeom>
            <a:solidFill>
              <a:srgbClr val="20B2DE"/>
            </a:solidFill>
            <a:ln w="9525">
              <a:solidFill>
                <a:srgbClr val="20B2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5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Grupa 38"/>
          <p:cNvGrpSpPr/>
          <p:nvPr/>
        </p:nvGrpSpPr>
        <p:grpSpPr>
          <a:xfrm>
            <a:off x="4161870" y="2945035"/>
            <a:ext cx="329633" cy="329633"/>
            <a:chOff x="9171217" y="3290141"/>
            <a:chExt cx="439511" cy="439511"/>
          </a:xfrm>
        </p:grpSpPr>
        <p:sp>
          <p:nvSpPr>
            <p:cNvPr id="40" name="Oval 33"/>
            <p:cNvSpPr/>
            <p:nvPr/>
          </p:nvSpPr>
          <p:spPr>
            <a:xfrm>
              <a:off x="9171217" y="3290141"/>
              <a:ext cx="439511" cy="43951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20B2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5" dirty="0" err="1">
                <a:solidFill>
                  <a:schemeClr val="tx1"/>
                </a:solidFill>
              </a:endParaRPr>
            </a:p>
          </p:txBody>
        </p:sp>
        <p:sp>
          <p:nvSpPr>
            <p:cNvPr id="41" name="Oval 34"/>
            <p:cNvSpPr/>
            <p:nvPr/>
          </p:nvSpPr>
          <p:spPr>
            <a:xfrm>
              <a:off x="9285329" y="3404253"/>
              <a:ext cx="211284" cy="211284"/>
            </a:xfrm>
            <a:prstGeom prst="ellipse">
              <a:avLst/>
            </a:prstGeom>
            <a:solidFill>
              <a:srgbClr val="20B2DE"/>
            </a:solidFill>
            <a:ln w="9525">
              <a:solidFill>
                <a:srgbClr val="20B2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5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46" name="Grupa 45"/>
          <p:cNvGrpSpPr/>
          <p:nvPr/>
        </p:nvGrpSpPr>
        <p:grpSpPr>
          <a:xfrm>
            <a:off x="5757982" y="2929150"/>
            <a:ext cx="329633" cy="329633"/>
            <a:chOff x="10919442" y="3268960"/>
            <a:chExt cx="439511" cy="439511"/>
          </a:xfrm>
        </p:grpSpPr>
        <p:sp>
          <p:nvSpPr>
            <p:cNvPr id="47" name="Oval 33"/>
            <p:cNvSpPr/>
            <p:nvPr/>
          </p:nvSpPr>
          <p:spPr>
            <a:xfrm>
              <a:off x="10919442" y="3268960"/>
              <a:ext cx="439511" cy="43951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20B2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5" dirty="0" err="1">
                <a:solidFill>
                  <a:schemeClr val="tx1"/>
                </a:solidFill>
              </a:endParaRPr>
            </a:p>
          </p:txBody>
        </p:sp>
        <p:sp>
          <p:nvSpPr>
            <p:cNvPr id="48" name="Oval 34"/>
            <p:cNvSpPr/>
            <p:nvPr/>
          </p:nvSpPr>
          <p:spPr>
            <a:xfrm>
              <a:off x="11033554" y="3383072"/>
              <a:ext cx="211284" cy="211284"/>
            </a:xfrm>
            <a:prstGeom prst="ellipse">
              <a:avLst/>
            </a:prstGeom>
            <a:solidFill>
              <a:srgbClr val="20B2DE"/>
            </a:solidFill>
            <a:ln w="9525">
              <a:solidFill>
                <a:srgbClr val="20B2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5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49" name="Grupa 48"/>
          <p:cNvGrpSpPr/>
          <p:nvPr/>
        </p:nvGrpSpPr>
        <p:grpSpPr>
          <a:xfrm>
            <a:off x="4959926" y="2930923"/>
            <a:ext cx="329633" cy="329633"/>
            <a:chOff x="10050939" y="3271324"/>
            <a:chExt cx="439511" cy="439511"/>
          </a:xfrm>
        </p:grpSpPr>
        <p:sp>
          <p:nvSpPr>
            <p:cNvPr id="50" name="Oval 33"/>
            <p:cNvSpPr/>
            <p:nvPr/>
          </p:nvSpPr>
          <p:spPr>
            <a:xfrm>
              <a:off x="10050939" y="3271324"/>
              <a:ext cx="439511" cy="43951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20B2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5" dirty="0" err="1">
                <a:solidFill>
                  <a:schemeClr val="tx1"/>
                </a:solidFill>
              </a:endParaRPr>
            </a:p>
          </p:txBody>
        </p:sp>
        <p:sp>
          <p:nvSpPr>
            <p:cNvPr id="51" name="Oval 34"/>
            <p:cNvSpPr/>
            <p:nvPr/>
          </p:nvSpPr>
          <p:spPr>
            <a:xfrm>
              <a:off x="10165051" y="3385436"/>
              <a:ext cx="211284" cy="211284"/>
            </a:xfrm>
            <a:prstGeom prst="ellipse">
              <a:avLst/>
            </a:prstGeom>
            <a:solidFill>
              <a:srgbClr val="20B2DE"/>
            </a:solidFill>
            <a:ln w="9525">
              <a:solidFill>
                <a:srgbClr val="20B2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5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52" name="Grupa 51"/>
          <p:cNvGrpSpPr/>
          <p:nvPr/>
        </p:nvGrpSpPr>
        <p:grpSpPr>
          <a:xfrm>
            <a:off x="171590" y="2944999"/>
            <a:ext cx="329633" cy="329633"/>
            <a:chOff x="805294" y="3290092"/>
            <a:chExt cx="439511" cy="439511"/>
          </a:xfrm>
        </p:grpSpPr>
        <p:sp>
          <p:nvSpPr>
            <p:cNvPr id="53" name="Oval 33"/>
            <p:cNvSpPr/>
            <p:nvPr/>
          </p:nvSpPr>
          <p:spPr>
            <a:xfrm>
              <a:off x="805294" y="3290092"/>
              <a:ext cx="439511" cy="43951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20B2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5" dirty="0" err="1">
                <a:solidFill>
                  <a:schemeClr val="tx1"/>
                </a:solidFill>
              </a:endParaRPr>
            </a:p>
          </p:txBody>
        </p:sp>
        <p:sp>
          <p:nvSpPr>
            <p:cNvPr id="54" name="Oval 34"/>
            <p:cNvSpPr/>
            <p:nvPr/>
          </p:nvSpPr>
          <p:spPr>
            <a:xfrm>
              <a:off x="919406" y="3404204"/>
              <a:ext cx="211284" cy="211284"/>
            </a:xfrm>
            <a:prstGeom prst="ellipse">
              <a:avLst/>
            </a:prstGeom>
            <a:solidFill>
              <a:srgbClr val="20B2DE"/>
            </a:solidFill>
            <a:ln w="9525">
              <a:solidFill>
                <a:srgbClr val="20B2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5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4" name="Prostokąt 3"/>
          <p:cNvSpPr/>
          <p:nvPr/>
        </p:nvSpPr>
        <p:spPr>
          <a:xfrm rot="10800000" flipH="1" flipV="1">
            <a:off x="65761" y="1241310"/>
            <a:ext cx="1233553" cy="1380508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8" name="TextBox 37"/>
          <p:cNvSpPr txBox="1"/>
          <p:nvPr/>
        </p:nvSpPr>
        <p:spPr>
          <a:xfrm>
            <a:off x="322650" y="1388025"/>
            <a:ext cx="719358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algn="ctr"/>
            <a:r>
              <a:rPr lang="pl-PL" sz="900" b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TRAUMA</a:t>
            </a:r>
            <a:endParaRPr lang="en-US" sz="9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9" name="Prostokąt 3"/>
          <p:cNvSpPr/>
          <p:nvPr/>
        </p:nvSpPr>
        <p:spPr>
          <a:xfrm rot="10800000" flipV="1">
            <a:off x="75761" y="3544186"/>
            <a:ext cx="1295613" cy="1438939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60" name="Straight Arrow Connector 3"/>
          <p:cNvCxnSpPr/>
          <p:nvPr/>
        </p:nvCxnSpPr>
        <p:spPr>
          <a:xfrm flipV="1">
            <a:off x="344454" y="2573266"/>
            <a:ext cx="0" cy="339942"/>
          </a:xfrm>
          <a:prstGeom prst="straightConnector1">
            <a:avLst/>
          </a:prstGeom>
          <a:ln w="19050">
            <a:solidFill>
              <a:srgbClr val="20B2DE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Prostokąt 3"/>
          <p:cNvSpPr/>
          <p:nvPr/>
        </p:nvSpPr>
        <p:spPr>
          <a:xfrm flipH="1" flipV="1">
            <a:off x="3115583" y="1032724"/>
            <a:ext cx="1421206" cy="1574929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65" name="Straight Arrow Connector 3"/>
          <p:cNvCxnSpPr/>
          <p:nvPr/>
        </p:nvCxnSpPr>
        <p:spPr>
          <a:xfrm flipV="1">
            <a:off x="1941915" y="2512214"/>
            <a:ext cx="0" cy="380402"/>
          </a:xfrm>
          <a:prstGeom prst="straightConnector1">
            <a:avLst/>
          </a:prstGeom>
          <a:ln w="19050">
            <a:solidFill>
              <a:srgbClr val="20B2DE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Prostokąt 3"/>
          <p:cNvSpPr/>
          <p:nvPr/>
        </p:nvSpPr>
        <p:spPr>
          <a:xfrm rot="16457831" flipH="1">
            <a:off x="5655791" y="3501823"/>
            <a:ext cx="1229573" cy="1192004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67" name="Straight Arrow Connector 3"/>
          <p:cNvCxnSpPr/>
          <p:nvPr/>
        </p:nvCxnSpPr>
        <p:spPr>
          <a:xfrm flipH="1" flipV="1">
            <a:off x="5921209" y="3290427"/>
            <a:ext cx="2389" cy="192866"/>
          </a:xfrm>
          <a:prstGeom prst="straightConnector1">
            <a:avLst/>
          </a:prstGeom>
          <a:ln w="19050">
            <a:solidFill>
              <a:srgbClr val="20B2DE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Prostokąt 3"/>
          <p:cNvSpPr/>
          <p:nvPr/>
        </p:nvSpPr>
        <p:spPr>
          <a:xfrm rot="5083245" flipH="1">
            <a:off x="2392411" y="3670093"/>
            <a:ext cx="1331854" cy="1236042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77" name="Straight Arrow Connector 3"/>
          <p:cNvCxnSpPr/>
          <p:nvPr/>
        </p:nvCxnSpPr>
        <p:spPr>
          <a:xfrm flipV="1">
            <a:off x="2769870" y="3288606"/>
            <a:ext cx="702" cy="431859"/>
          </a:xfrm>
          <a:prstGeom prst="straightConnector1">
            <a:avLst/>
          </a:prstGeom>
          <a:ln w="19050">
            <a:solidFill>
              <a:srgbClr val="20B2DE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Prostokąt 3"/>
          <p:cNvSpPr/>
          <p:nvPr/>
        </p:nvSpPr>
        <p:spPr>
          <a:xfrm rot="16200000">
            <a:off x="4058228" y="3354216"/>
            <a:ext cx="1124653" cy="1666962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85" name="Straight Arrow Connector 3"/>
          <p:cNvCxnSpPr/>
          <p:nvPr/>
        </p:nvCxnSpPr>
        <p:spPr>
          <a:xfrm flipH="1" flipV="1">
            <a:off x="4322984" y="3311779"/>
            <a:ext cx="414" cy="351536"/>
          </a:xfrm>
          <a:prstGeom prst="straightConnector1">
            <a:avLst/>
          </a:prstGeom>
          <a:ln w="19050">
            <a:solidFill>
              <a:srgbClr val="20B2DE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Prostokąt 3"/>
          <p:cNvSpPr/>
          <p:nvPr/>
        </p:nvSpPr>
        <p:spPr>
          <a:xfrm rot="4871661" flipH="1" flipV="1">
            <a:off x="4730508" y="1153512"/>
            <a:ext cx="1273116" cy="1399860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3" name="Straight Arrow Connector 3"/>
          <p:cNvCxnSpPr/>
          <p:nvPr/>
        </p:nvCxnSpPr>
        <p:spPr>
          <a:xfrm flipH="1" flipV="1">
            <a:off x="5120640" y="2606040"/>
            <a:ext cx="3300" cy="288036"/>
          </a:xfrm>
          <a:prstGeom prst="straightConnector1">
            <a:avLst/>
          </a:prstGeom>
          <a:ln w="19050">
            <a:solidFill>
              <a:srgbClr val="20B2DE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Obraz 7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43264" y="1550089"/>
            <a:ext cx="869368" cy="799132"/>
          </a:xfrm>
          <a:prstGeom prst="rect">
            <a:avLst/>
          </a:prstGeom>
        </p:spPr>
      </p:pic>
      <p:sp>
        <p:nvSpPr>
          <p:cNvPr id="99" name="Prostokąt 3">
            <a:hlinkClick r:id="rId6" action="ppaction://hlinksldjump"/>
          </p:cNvPr>
          <p:cNvSpPr/>
          <p:nvPr/>
        </p:nvSpPr>
        <p:spPr>
          <a:xfrm rot="10800000" flipH="1" flipV="1">
            <a:off x="61233" y="1238081"/>
            <a:ext cx="1233553" cy="1380508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>
              <a:alpha val="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6" name="Prostokąt 85"/>
          <p:cNvSpPr/>
          <p:nvPr/>
        </p:nvSpPr>
        <p:spPr>
          <a:xfrm>
            <a:off x="196483" y="4435590"/>
            <a:ext cx="11072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9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DZIECINNIE PROSTE</a:t>
            </a:r>
            <a:endParaRPr lang="pl-PL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95" name="Straight Arrow Connector 3"/>
          <p:cNvCxnSpPr/>
          <p:nvPr/>
        </p:nvCxnSpPr>
        <p:spPr>
          <a:xfrm flipV="1">
            <a:off x="343000" y="3300202"/>
            <a:ext cx="1454" cy="263101"/>
          </a:xfrm>
          <a:prstGeom prst="straightConnector1">
            <a:avLst/>
          </a:prstGeom>
          <a:ln w="19050">
            <a:solidFill>
              <a:srgbClr val="20B2DE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Obraz 9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5058" y="1646055"/>
            <a:ext cx="1093803" cy="836543"/>
          </a:xfrm>
          <a:prstGeom prst="rect">
            <a:avLst/>
          </a:prstGeom>
        </p:spPr>
      </p:pic>
      <p:sp>
        <p:nvSpPr>
          <p:cNvPr id="98" name="Prostokąt 97"/>
          <p:cNvSpPr/>
          <p:nvPr/>
        </p:nvSpPr>
        <p:spPr>
          <a:xfrm>
            <a:off x="3465461" y="1382750"/>
            <a:ext cx="80426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HORDA</a:t>
            </a:r>
            <a:endParaRPr lang="pl-PL" sz="9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8" name="Prostokąt 3">
            <a:hlinkClick r:id="rId8" action="ppaction://hlinksldjump"/>
          </p:cNvPr>
          <p:cNvSpPr/>
          <p:nvPr/>
        </p:nvSpPr>
        <p:spPr>
          <a:xfrm flipH="1" flipV="1">
            <a:off x="3046201" y="1002213"/>
            <a:ext cx="1424191" cy="1574929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>
              <a:alpha val="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9" name="Prostokąt 3"/>
          <p:cNvSpPr/>
          <p:nvPr/>
        </p:nvSpPr>
        <p:spPr>
          <a:xfrm rot="10800000" flipH="1" flipV="1">
            <a:off x="6295603" y="141411"/>
            <a:ext cx="2882320" cy="860802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  <a:gd name="connsiteX0" fmla="*/ 0 w 1638815"/>
              <a:gd name="connsiteY0" fmla="*/ 0 h 1055671"/>
              <a:gd name="connsiteX1" fmla="*/ 1638815 w 1638815"/>
              <a:gd name="connsiteY1" fmla="*/ 32368 h 1055671"/>
              <a:gd name="connsiteX2" fmla="*/ 1485066 w 1638815"/>
              <a:gd name="connsiteY2" fmla="*/ 901012 h 1055671"/>
              <a:gd name="connsiteX3" fmla="*/ 67978 w 1638815"/>
              <a:gd name="connsiteY3" fmla="*/ 1055671 h 1055671"/>
              <a:gd name="connsiteX4" fmla="*/ 0 w 163881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85066 w 1507325"/>
              <a:gd name="connsiteY2" fmla="*/ 901012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95585 w 1507325"/>
              <a:gd name="connsiteY2" fmla="*/ 931560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495585"/>
              <a:gd name="connsiteY0" fmla="*/ 0 h 1055671"/>
              <a:gd name="connsiteX1" fmla="*/ 1491546 w 1495585"/>
              <a:gd name="connsiteY1" fmla="*/ 1820 h 1055671"/>
              <a:gd name="connsiteX2" fmla="*/ 1495585 w 1495585"/>
              <a:gd name="connsiteY2" fmla="*/ 931560 h 1055671"/>
              <a:gd name="connsiteX3" fmla="*/ 67978 w 1495585"/>
              <a:gd name="connsiteY3" fmla="*/ 1055671 h 1055671"/>
              <a:gd name="connsiteX4" fmla="*/ 0 w 1495585"/>
              <a:gd name="connsiteY4" fmla="*/ 0 h 105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585" h="1055671">
                <a:moveTo>
                  <a:pt x="0" y="0"/>
                </a:moveTo>
                <a:lnTo>
                  <a:pt x="1491546" y="1820"/>
                </a:lnTo>
                <a:cubicBezTo>
                  <a:pt x="1492892" y="311733"/>
                  <a:pt x="1494239" y="621647"/>
                  <a:pt x="1495585" y="931560"/>
                </a:cubicBezTo>
                <a:lnTo>
                  <a:pt x="67978" y="1055671"/>
                </a:lnTo>
                <a:lnTo>
                  <a:pt x="0" y="0"/>
                </a:lnTo>
                <a:close/>
              </a:path>
            </a:pathLst>
          </a:custGeom>
          <a:solidFill>
            <a:srgbClr val="FFF70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ole tekstowe 5"/>
          <p:cNvSpPr txBox="1"/>
          <p:nvPr/>
        </p:nvSpPr>
        <p:spPr>
          <a:xfrm>
            <a:off x="6629641" y="214999"/>
            <a:ext cx="227979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latin typeface="Open Sans"/>
                <a:cs typeface="Open Sans"/>
              </a:rPr>
              <a:t>FORMATY </a:t>
            </a:r>
          </a:p>
          <a:p>
            <a:r>
              <a:rPr lang="pl-PL" sz="1200" b="1" dirty="0" smtClean="0">
                <a:latin typeface="Open Sans"/>
                <a:cs typeface="Open Sans"/>
              </a:rPr>
              <a:t>+</a:t>
            </a:r>
            <a:r>
              <a:rPr lang="pl-PL" b="1" dirty="0">
                <a:latin typeface="Open Sans"/>
                <a:cs typeface="Open Sans"/>
              </a:rPr>
              <a:t> </a:t>
            </a:r>
            <a:r>
              <a:rPr lang="pl-PL" b="1" dirty="0" smtClean="0">
                <a:latin typeface="Open Sans"/>
                <a:cs typeface="Open Sans"/>
              </a:rPr>
              <a:t>„K</a:t>
            </a:r>
            <a:r>
              <a:rPr lang="pl-PL" b="1" dirty="0" smtClean="0">
                <a:latin typeface="Open Sans"/>
                <a:cs typeface="Open Sans"/>
              </a:rPr>
              <a:t>olekcja Kids”</a:t>
            </a:r>
            <a:endParaRPr lang="en-US" b="1" dirty="0">
              <a:latin typeface="Open Sans"/>
              <a:cs typeface="Open Sans"/>
            </a:endParaRPr>
          </a:p>
        </p:txBody>
      </p:sp>
      <p:pic>
        <p:nvPicPr>
          <p:cNvPr id="110" name="Obraz 10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8086" y="4135030"/>
            <a:ext cx="908546" cy="662027"/>
          </a:xfrm>
          <a:prstGeom prst="rect">
            <a:avLst/>
          </a:prstGeom>
        </p:spPr>
      </p:pic>
      <p:sp>
        <p:nvSpPr>
          <p:cNvPr id="111" name="Prostokąt 110"/>
          <p:cNvSpPr/>
          <p:nvPr/>
        </p:nvSpPr>
        <p:spPr>
          <a:xfrm>
            <a:off x="2628696" y="3783963"/>
            <a:ext cx="906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9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PIŁKARSKIE REWOLUCJE</a:t>
            </a:r>
            <a:endParaRPr lang="pl-PL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2" name="Prostokąt 3">
            <a:hlinkClick r:id="rId10" action="ppaction://hlinksldjump"/>
          </p:cNvPr>
          <p:cNvSpPr/>
          <p:nvPr/>
        </p:nvSpPr>
        <p:spPr>
          <a:xfrm rot="5083245" flipH="1">
            <a:off x="2449657" y="3614505"/>
            <a:ext cx="1331854" cy="1236042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>
              <a:alpha val="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6" name="Obraz 1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16"/>
          <a:stretch/>
        </p:blipFill>
        <p:spPr>
          <a:xfrm>
            <a:off x="3892268" y="3815619"/>
            <a:ext cx="767139" cy="804859"/>
          </a:xfrm>
          <a:prstGeom prst="rect">
            <a:avLst/>
          </a:prstGeom>
        </p:spPr>
      </p:pic>
      <p:sp>
        <p:nvSpPr>
          <p:cNvPr id="117" name="Prostokąt 116"/>
          <p:cNvSpPr/>
          <p:nvPr/>
        </p:nvSpPr>
        <p:spPr>
          <a:xfrm>
            <a:off x="4618695" y="4038125"/>
            <a:ext cx="87556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MODELKA    NA EKSPRESIE</a:t>
            </a:r>
            <a:endParaRPr lang="pl-PL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8" name="Obraz 1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501" y="1396345"/>
            <a:ext cx="959135" cy="722081"/>
          </a:xfrm>
          <a:prstGeom prst="rect">
            <a:avLst/>
          </a:prstGeom>
        </p:spPr>
      </p:pic>
      <p:sp>
        <p:nvSpPr>
          <p:cNvPr id="119" name="Prostokąt 118"/>
          <p:cNvSpPr/>
          <p:nvPr/>
        </p:nvSpPr>
        <p:spPr>
          <a:xfrm>
            <a:off x="4776622" y="2145749"/>
            <a:ext cx="1001895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pl-PL" sz="9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PIMP MY HOBBY</a:t>
            </a:r>
            <a:endParaRPr lang="pl-PL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0" name="Prostokąt 3">
            <a:hlinkClick r:id="rId13" action="ppaction://hlinksldjump"/>
          </p:cNvPr>
          <p:cNvSpPr/>
          <p:nvPr/>
        </p:nvSpPr>
        <p:spPr>
          <a:xfrm rot="4871661" flipH="1" flipV="1">
            <a:off x="4520538" y="1165697"/>
            <a:ext cx="1273116" cy="1399860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>
              <a:alpha val="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1" name="Prostokąt 3">
            <a:hlinkClick r:id="rId14" action="ppaction://hlinksldjump"/>
          </p:cNvPr>
          <p:cNvSpPr/>
          <p:nvPr/>
        </p:nvSpPr>
        <p:spPr>
          <a:xfrm rot="16200000">
            <a:off x="4058229" y="3354217"/>
            <a:ext cx="1124653" cy="1666959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>
              <a:alpha val="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2" name="Obraz 12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8568" y="3649431"/>
            <a:ext cx="797060" cy="624457"/>
          </a:xfrm>
          <a:prstGeom prst="rect">
            <a:avLst/>
          </a:prstGeom>
        </p:spPr>
      </p:pic>
      <p:sp>
        <p:nvSpPr>
          <p:cNvPr id="123" name="Prostokąt 122"/>
          <p:cNvSpPr/>
          <p:nvPr/>
        </p:nvSpPr>
        <p:spPr>
          <a:xfrm>
            <a:off x="5570233" y="4291788"/>
            <a:ext cx="10850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9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MAKE UP CHALLENGE</a:t>
            </a:r>
            <a:endParaRPr lang="pl-PL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4" name="Prostokąt 3">
            <a:hlinkClick r:id="rId16" action="ppaction://hlinksldjump"/>
          </p:cNvPr>
          <p:cNvSpPr/>
          <p:nvPr/>
        </p:nvSpPr>
        <p:spPr>
          <a:xfrm rot="16457831" flipH="1">
            <a:off x="5680816" y="3539027"/>
            <a:ext cx="1229573" cy="1192004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>
              <a:alpha val="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73" name="Grupa 72"/>
          <p:cNvGrpSpPr/>
          <p:nvPr/>
        </p:nvGrpSpPr>
        <p:grpSpPr>
          <a:xfrm>
            <a:off x="6556038" y="2926725"/>
            <a:ext cx="329633" cy="329633"/>
            <a:chOff x="5552432" y="3271324"/>
            <a:chExt cx="439511" cy="439511"/>
          </a:xfrm>
        </p:grpSpPr>
        <p:sp>
          <p:nvSpPr>
            <p:cNvPr id="74" name="Oval 21"/>
            <p:cNvSpPr/>
            <p:nvPr/>
          </p:nvSpPr>
          <p:spPr>
            <a:xfrm>
              <a:off x="5552432" y="3271324"/>
              <a:ext cx="439511" cy="43951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20B2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5" dirty="0" err="1">
                <a:solidFill>
                  <a:schemeClr val="tx1"/>
                </a:solidFill>
              </a:endParaRPr>
            </a:p>
          </p:txBody>
        </p:sp>
        <p:sp>
          <p:nvSpPr>
            <p:cNvPr id="75" name="Oval 22"/>
            <p:cNvSpPr/>
            <p:nvPr/>
          </p:nvSpPr>
          <p:spPr>
            <a:xfrm>
              <a:off x="5666544" y="3385436"/>
              <a:ext cx="211284" cy="211284"/>
            </a:xfrm>
            <a:prstGeom prst="ellipse">
              <a:avLst/>
            </a:prstGeom>
            <a:solidFill>
              <a:srgbClr val="20B2DE"/>
            </a:solidFill>
            <a:ln w="9525">
              <a:solidFill>
                <a:srgbClr val="20B2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5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79" name="Prostokąt 3"/>
          <p:cNvSpPr/>
          <p:nvPr/>
        </p:nvSpPr>
        <p:spPr>
          <a:xfrm rot="15713587" flipH="1" flipV="1">
            <a:off x="1356382" y="1191167"/>
            <a:ext cx="1535973" cy="1302400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80" name="Straight Arrow Connector 3"/>
          <p:cNvCxnSpPr/>
          <p:nvPr/>
        </p:nvCxnSpPr>
        <p:spPr>
          <a:xfrm flipV="1">
            <a:off x="6726728" y="2516310"/>
            <a:ext cx="0" cy="380402"/>
          </a:xfrm>
          <a:prstGeom prst="straightConnector1">
            <a:avLst/>
          </a:prstGeom>
          <a:ln w="19050">
            <a:solidFill>
              <a:srgbClr val="20B2DE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a 5"/>
          <p:cNvGrpSpPr/>
          <p:nvPr/>
        </p:nvGrpSpPr>
        <p:grpSpPr>
          <a:xfrm>
            <a:off x="6356195" y="1784195"/>
            <a:ext cx="914400" cy="624468"/>
            <a:chOff x="1752152" y="2475571"/>
            <a:chExt cx="5106074" cy="4313097"/>
          </a:xfrm>
        </p:grpSpPr>
        <p:sp>
          <p:nvSpPr>
            <p:cNvPr id="91" name="Prostokąt 90"/>
            <p:cNvSpPr/>
            <p:nvPr/>
          </p:nvSpPr>
          <p:spPr>
            <a:xfrm>
              <a:off x="1752152" y="2475571"/>
              <a:ext cx="5106074" cy="431309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94" name="Obraz 93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2687" y="3655480"/>
              <a:ext cx="4602341" cy="1551715"/>
            </a:xfrm>
            <a:prstGeom prst="rect">
              <a:avLst/>
            </a:prstGeom>
          </p:spPr>
        </p:pic>
      </p:grpSp>
      <p:sp>
        <p:nvSpPr>
          <p:cNvPr id="97" name="Prostokąt 96"/>
          <p:cNvSpPr/>
          <p:nvPr/>
        </p:nvSpPr>
        <p:spPr>
          <a:xfrm>
            <a:off x="6249036" y="1382750"/>
            <a:ext cx="8654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KOT Z KOSZMARU</a:t>
            </a:r>
          </a:p>
        </p:txBody>
      </p:sp>
      <p:sp>
        <p:nvSpPr>
          <p:cNvPr id="100" name="Prostokąt 3">
            <a:hlinkClick r:id="rId18" action="ppaction://hlinksldjump"/>
          </p:cNvPr>
          <p:cNvSpPr/>
          <p:nvPr/>
        </p:nvSpPr>
        <p:spPr>
          <a:xfrm rot="15713587" flipH="1" flipV="1">
            <a:off x="6392021" y="1209095"/>
            <a:ext cx="1535973" cy="1302400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>
              <a:alpha val="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01" name="Grupa 100"/>
          <p:cNvGrpSpPr/>
          <p:nvPr/>
        </p:nvGrpSpPr>
        <p:grpSpPr>
          <a:xfrm>
            <a:off x="7354094" y="2921494"/>
            <a:ext cx="329633" cy="329633"/>
            <a:chOff x="6424500" y="3263708"/>
            <a:chExt cx="439511" cy="439511"/>
          </a:xfrm>
        </p:grpSpPr>
        <p:sp>
          <p:nvSpPr>
            <p:cNvPr id="102" name="Oval 24"/>
            <p:cNvSpPr/>
            <p:nvPr/>
          </p:nvSpPr>
          <p:spPr>
            <a:xfrm>
              <a:off x="6424500" y="3263708"/>
              <a:ext cx="439511" cy="43951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20B2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5" dirty="0" err="1">
                <a:solidFill>
                  <a:schemeClr val="tx1"/>
                </a:solidFill>
              </a:endParaRPr>
            </a:p>
          </p:txBody>
        </p:sp>
        <p:sp>
          <p:nvSpPr>
            <p:cNvPr id="103" name="Oval 25"/>
            <p:cNvSpPr/>
            <p:nvPr/>
          </p:nvSpPr>
          <p:spPr>
            <a:xfrm>
              <a:off x="6538612" y="3377820"/>
              <a:ext cx="211284" cy="211284"/>
            </a:xfrm>
            <a:prstGeom prst="ellipse">
              <a:avLst/>
            </a:prstGeom>
            <a:solidFill>
              <a:srgbClr val="20B2DE"/>
            </a:solidFill>
            <a:ln w="9525">
              <a:solidFill>
                <a:srgbClr val="20B2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5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04" name="Prostokąt 3"/>
          <p:cNvSpPr/>
          <p:nvPr/>
        </p:nvSpPr>
        <p:spPr>
          <a:xfrm rot="5400000" flipH="1">
            <a:off x="6924215" y="3623392"/>
            <a:ext cx="1191777" cy="1218270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05" name="Straight Arrow Connector 3"/>
          <p:cNvCxnSpPr/>
          <p:nvPr/>
        </p:nvCxnSpPr>
        <p:spPr>
          <a:xfrm flipH="1" flipV="1">
            <a:off x="7518083" y="3288983"/>
            <a:ext cx="1655" cy="402025"/>
          </a:xfrm>
          <a:prstGeom prst="straightConnector1">
            <a:avLst/>
          </a:prstGeom>
          <a:ln w="19050">
            <a:solidFill>
              <a:srgbClr val="20B2DE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6" name="Obraz 125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080"/>
          <a:stretch/>
        </p:blipFill>
        <p:spPr>
          <a:xfrm>
            <a:off x="7136781" y="3967917"/>
            <a:ext cx="865161" cy="692306"/>
          </a:xfrm>
          <a:prstGeom prst="rect">
            <a:avLst/>
          </a:prstGeom>
        </p:spPr>
      </p:pic>
      <p:sp>
        <p:nvSpPr>
          <p:cNvPr id="127" name="Prostokąt 126"/>
          <p:cNvSpPr/>
          <p:nvPr/>
        </p:nvSpPr>
        <p:spPr>
          <a:xfrm>
            <a:off x="7015793" y="3749968"/>
            <a:ext cx="112854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KRÓTKIE SPIĘCIE</a:t>
            </a:r>
          </a:p>
        </p:txBody>
      </p:sp>
      <p:sp>
        <p:nvSpPr>
          <p:cNvPr id="128" name="Prostokąt 3">
            <a:hlinkClick r:id="rId20" action="ppaction://hlinksldjump"/>
          </p:cNvPr>
          <p:cNvSpPr/>
          <p:nvPr/>
        </p:nvSpPr>
        <p:spPr>
          <a:xfrm rot="5400000" flipH="1">
            <a:off x="6920871" y="3610293"/>
            <a:ext cx="1191777" cy="1211580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>
              <a:alpha val="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9" name="Prostokąt 3"/>
          <p:cNvSpPr/>
          <p:nvPr/>
        </p:nvSpPr>
        <p:spPr>
          <a:xfrm rot="10800000" flipV="1">
            <a:off x="7453808" y="987477"/>
            <a:ext cx="1361044" cy="1438939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1" name="Prostokąt 130"/>
          <p:cNvSpPr/>
          <p:nvPr/>
        </p:nvSpPr>
        <p:spPr>
          <a:xfrm>
            <a:off x="7574530" y="2034998"/>
            <a:ext cx="110726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9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ŁÓŻKU</a:t>
            </a:r>
            <a:endParaRPr lang="pl-PL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33" name="Grupa 132"/>
          <p:cNvGrpSpPr/>
          <p:nvPr/>
        </p:nvGrpSpPr>
        <p:grpSpPr>
          <a:xfrm>
            <a:off x="8152146" y="2918979"/>
            <a:ext cx="329633" cy="329633"/>
            <a:chOff x="805294" y="3290092"/>
            <a:chExt cx="439511" cy="439511"/>
          </a:xfrm>
        </p:grpSpPr>
        <p:sp>
          <p:nvSpPr>
            <p:cNvPr id="134" name="Oval 33"/>
            <p:cNvSpPr/>
            <p:nvPr/>
          </p:nvSpPr>
          <p:spPr>
            <a:xfrm>
              <a:off x="805294" y="3290092"/>
              <a:ext cx="439511" cy="43951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20B2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5" dirty="0" err="1">
                <a:solidFill>
                  <a:schemeClr val="tx1"/>
                </a:solidFill>
              </a:endParaRPr>
            </a:p>
          </p:txBody>
        </p:sp>
        <p:sp>
          <p:nvSpPr>
            <p:cNvPr id="135" name="Oval 34"/>
            <p:cNvSpPr/>
            <p:nvPr/>
          </p:nvSpPr>
          <p:spPr>
            <a:xfrm>
              <a:off x="919406" y="3404204"/>
              <a:ext cx="211284" cy="211284"/>
            </a:xfrm>
            <a:prstGeom prst="ellipse">
              <a:avLst/>
            </a:prstGeom>
            <a:solidFill>
              <a:srgbClr val="20B2DE"/>
            </a:solidFill>
            <a:ln w="9525">
              <a:solidFill>
                <a:srgbClr val="20B2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5" dirty="0" err="1">
                <a:solidFill>
                  <a:schemeClr val="tx1"/>
                </a:solidFill>
              </a:endParaRPr>
            </a:p>
          </p:txBody>
        </p:sp>
      </p:grpSp>
      <p:cxnSp>
        <p:nvCxnSpPr>
          <p:cNvPr id="136" name="Straight Arrow Connector 3"/>
          <p:cNvCxnSpPr/>
          <p:nvPr/>
        </p:nvCxnSpPr>
        <p:spPr>
          <a:xfrm flipH="1" flipV="1">
            <a:off x="8318810" y="2352907"/>
            <a:ext cx="6200" cy="534281"/>
          </a:xfrm>
          <a:prstGeom prst="straightConnector1">
            <a:avLst/>
          </a:prstGeom>
          <a:ln w="19050">
            <a:solidFill>
              <a:srgbClr val="20B2DE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7" name="Obraz 13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7" r="2384" b="20497"/>
          <a:stretch/>
        </p:blipFill>
        <p:spPr>
          <a:xfrm>
            <a:off x="7632627" y="1189615"/>
            <a:ext cx="1009568" cy="811898"/>
          </a:xfrm>
          <a:prstGeom prst="rect">
            <a:avLst/>
          </a:prstGeom>
        </p:spPr>
      </p:pic>
      <p:sp>
        <p:nvSpPr>
          <p:cNvPr id="138" name="Prostokąt 3">
            <a:hlinkClick r:id="rId22" action="ppaction://hlinksldjump"/>
          </p:cNvPr>
          <p:cNvSpPr/>
          <p:nvPr/>
        </p:nvSpPr>
        <p:spPr>
          <a:xfrm rot="10800000" flipV="1">
            <a:off x="7450275" y="995699"/>
            <a:ext cx="1361044" cy="1438939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>
              <a:alpha val="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6" name="Picture 6" descr="C:\Users\kjaskula\Desktop\shutterstock_253429321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22" y="3705090"/>
            <a:ext cx="930821" cy="66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Prostokąt 3">
            <a:hlinkClick r:id="rId13" action="ppaction://hlinksldjump"/>
          </p:cNvPr>
          <p:cNvSpPr/>
          <p:nvPr/>
        </p:nvSpPr>
        <p:spPr>
          <a:xfrm rot="4871661" flipH="1" flipV="1">
            <a:off x="4654449" y="1282598"/>
            <a:ext cx="1273116" cy="1399860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>
              <a:alpha val="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0" name="Prostokąt 3">
            <a:hlinkClick r:id="rId13" action="ppaction://hlinksldjump"/>
          </p:cNvPr>
          <p:cNvSpPr/>
          <p:nvPr/>
        </p:nvSpPr>
        <p:spPr>
          <a:xfrm rot="4871661" flipH="1" flipV="1">
            <a:off x="4687059" y="1097849"/>
            <a:ext cx="1273116" cy="1399860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>
              <a:alpha val="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2" name="Prostokąt 3">
            <a:hlinkClick r:id="rId24" action="ppaction://hlinksldjump"/>
          </p:cNvPr>
          <p:cNvSpPr/>
          <p:nvPr/>
        </p:nvSpPr>
        <p:spPr>
          <a:xfrm rot="10800000" flipV="1">
            <a:off x="89239" y="3504535"/>
            <a:ext cx="1205547" cy="1438939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3" name="Prostokąt 3">
            <a:hlinkClick r:id="rId18" action="ppaction://hlinksldjump"/>
          </p:cNvPr>
          <p:cNvSpPr/>
          <p:nvPr/>
        </p:nvSpPr>
        <p:spPr>
          <a:xfrm rot="15713587" flipH="1" flipV="1">
            <a:off x="5985350" y="1318183"/>
            <a:ext cx="1535973" cy="1302400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14" name="Grupa 113"/>
          <p:cNvGrpSpPr/>
          <p:nvPr/>
        </p:nvGrpSpPr>
        <p:grpSpPr>
          <a:xfrm>
            <a:off x="6410290" y="1936595"/>
            <a:ext cx="914400" cy="624468"/>
            <a:chOff x="1752152" y="2475571"/>
            <a:chExt cx="5106074" cy="4313097"/>
          </a:xfrm>
        </p:grpSpPr>
        <p:sp>
          <p:nvSpPr>
            <p:cNvPr id="115" name="Prostokąt 114"/>
            <p:cNvSpPr/>
            <p:nvPr/>
          </p:nvSpPr>
          <p:spPr>
            <a:xfrm>
              <a:off x="1752152" y="2475571"/>
              <a:ext cx="5106074" cy="431309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39" name="Obraz 138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2687" y="3655480"/>
              <a:ext cx="4602341" cy="1551715"/>
            </a:xfrm>
            <a:prstGeom prst="rect">
              <a:avLst/>
            </a:prstGeom>
          </p:spPr>
        </p:pic>
      </p:grpSp>
      <p:sp>
        <p:nvSpPr>
          <p:cNvPr id="140" name="Prostokąt 139"/>
          <p:cNvSpPr/>
          <p:nvPr/>
        </p:nvSpPr>
        <p:spPr>
          <a:xfrm>
            <a:off x="6401436" y="1535150"/>
            <a:ext cx="8654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KOT Z KOSZMARU</a:t>
            </a:r>
          </a:p>
        </p:txBody>
      </p:sp>
      <p:sp>
        <p:nvSpPr>
          <p:cNvPr id="144" name="Prostokąt 143"/>
          <p:cNvSpPr/>
          <p:nvPr/>
        </p:nvSpPr>
        <p:spPr>
          <a:xfrm>
            <a:off x="1709014" y="1355940"/>
            <a:ext cx="8654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LIP SYNC BATTLE</a:t>
            </a:r>
            <a:endParaRPr lang="pl-PL" sz="9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5" name="Picture 2" descr="http://devel.telemagazyn.ppstatic.pl/3a/8f/a1cbcbde21460788a0c4dc0b13ab.1000.jpg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44"/>
          <a:stretch/>
        </p:blipFill>
        <p:spPr bwMode="auto">
          <a:xfrm>
            <a:off x="1744600" y="1749188"/>
            <a:ext cx="896448" cy="5060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Prostokąt 3">
            <a:hlinkClick r:id="rId26" action="ppaction://hlinksldjump"/>
          </p:cNvPr>
          <p:cNvSpPr/>
          <p:nvPr/>
        </p:nvSpPr>
        <p:spPr>
          <a:xfrm rot="15713587" flipH="1" flipV="1">
            <a:off x="1417874" y="1215387"/>
            <a:ext cx="1535973" cy="1302400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7" name="Prostokąt 3"/>
          <p:cNvSpPr/>
          <p:nvPr/>
        </p:nvSpPr>
        <p:spPr>
          <a:xfrm rot="16457831" flipH="1">
            <a:off x="1354049" y="3631301"/>
            <a:ext cx="1229573" cy="1077391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2" name="Prostokąt 141"/>
          <p:cNvSpPr/>
          <p:nvPr/>
        </p:nvSpPr>
        <p:spPr>
          <a:xfrm>
            <a:off x="1325637" y="4368253"/>
            <a:ext cx="108502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9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KOLEKCJA KIDS</a:t>
            </a:r>
            <a:endParaRPr lang="pl-PL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43" name="Straight Arrow Connector 3"/>
          <p:cNvCxnSpPr/>
          <p:nvPr/>
        </p:nvCxnSpPr>
        <p:spPr>
          <a:xfrm flipV="1">
            <a:off x="1936372" y="3290427"/>
            <a:ext cx="1454" cy="263101"/>
          </a:xfrm>
          <a:prstGeom prst="straightConnector1">
            <a:avLst/>
          </a:prstGeom>
          <a:ln w="19050">
            <a:solidFill>
              <a:srgbClr val="20B2DE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060" y="3783963"/>
            <a:ext cx="757178" cy="55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" name="Prostokąt 3">
            <a:hlinkClick r:id="rId28" action="ppaction://hlinksldjump"/>
          </p:cNvPr>
          <p:cNvSpPr/>
          <p:nvPr/>
        </p:nvSpPr>
        <p:spPr>
          <a:xfrm rot="16457831" flipH="1">
            <a:off x="1309008" y="3693831"/>
            <a:ext cx="1229573" cy="1077391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583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247697" y="-10510"/>
            <a:ext cx="5896303" cy="5154010"/>
          </a:xfrm>
          <a:prstGeom prst="rect">
            <a:avLst/>
          </a:prstGeom>
        </p:spPr>
      </p:pic>
      <p:pic>
        <p:nvPicPr>
          <p:cNvPr id="3" name="Obraz 2" descr="apla_34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17"/>
          <a:stretch/>
        </p:blipFill>
        <p:spPr>
          <a:xfrm>
            <a:off x="0" y="0"/>
            <a:ext cx="5096107" cy="51435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135907" y="449845"/>
            <a:ext cx="385243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Seria o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młodych-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dla młodzieży i starszych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widzów.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Zbrodnia i tajemnica buduje fabułę tej historii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rozgrywającej się w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środowisku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przemysłowej Gdyni. Dwie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dziewczyny znikają jednego dnia. Nie ma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śladów. Nie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ma wskazówek. Po roku jedna z nich pojawia się, ale ma nie ma pojęcia, co się z nią działo. Nie wie również co się stało z drugą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dziewczyną…</a:t>
            </a:r>
          </a:p>
          <a:p>
            <a:pPr lvl="0"/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lvl="0"/>
            <a:endParaRPr lang="pl-PL" sz="12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pl-PL" sz="1200" b="1" dirty="0"/>
              <a:t>Podstawowe informacje o formacie:</a:t>
            </a:r>
            <a:endParaRPr lang="pl-PL" sz="1200" dirty="0"/>
          </a:p>
          <a:p>
            <a:pPr lvl="0"/>
            <a:r>
              <a:rPr lang="pl-PL" sz="1200" dirty="0"/>
              <a:t>Target </a:t>
            </a:r>
            <a:r>
              <a:rPr lang="pl-PL" sz="1200" dirty="0" err="1"/>
              <a:t>group</a:t>
            </a:r>
            <a:r>
              <a:rPr lang="pl-PL" sz="1200" dirty="0"/>
              <a:t>: 18  – 39</a:t>
            </a:r>
          </a:p>
          <a:p>
            <a:pPr lvl="0"/>
            <a:endParaRPr lang="pl-PL" sz="12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lvl="0"/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pl-PL" sz="1200" b="1" dirty="0"/>
              <a:t>Dlaczego wierzymy w sukces tego formatu</a:t>
            </a:r>
            <a:endParaRPr lang="pl-PL" sz="1200" dirty="0"/>
          </a:p>
          <a:p>
            <a:r>
              <a:rPr lang="pl-PL" sz="1200" b="1" dirty="0"/>
              <a:t> na Player.pl: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dirty="0"/>
              <a:t>oryginalny</a:t>
            </a:r>
          </a:p>
          <a:p>
            <a:r>
              <a:rPr lang="pl-PL" sz="1200" dirty="0"/>
              <a:t>• </a:t>
            </a:r>
            <a:r>
              <a:rPr lang="pl-PL" sz="1200" dirty="0" smtClean="0"/>
              <a:t>  kontrowersyjny, z „dreszczykiem”</a:t>
            </a:r>
            <a:endParaRPr lang="pl-PL" sz="1200" dirty="0"/>
          </a:p>
          <a:p>
            <a:r>
              <a:rPr lang="pl-PL" sz="1200" dirty="0" smtClean="0"/>
              <a:t>•   </a:t>
            </a:r>
            <a:r>
              <a:rPr lang="pl-PL" sz="1200" dirty="0"/>
              <a:t>nowoczesny typ narracji</a:t>
            </a:r>
          </a:p>
          <a:p>
            <a:pPr lvl="0"/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endParaRPr lang="pl-PL" sz="1200" dirty="0">
              <a:solidFill>
                <a:srgbClr val="FFFF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9" name="Prostokąt 3"/>
          <p:cNvSpPr/>
          <p:nvPr/>
        </p:nvSpPr>
        <p:spPr>
          <a:xfrm rot="10800000" flipH="1" flipV="1">
            <a:off x="5776332" y="367989"/>
            <a:ext cx="3409683" cy="770716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  <a:gd name="connsiteX0" fmla="*/ 0 w 1638815"/>
              <a:gd name="connsiteY0" fmla="*/ 0 h 1055671"/>
              <a:gd name="connsiteX1" fmla="*/ 1638815 w 1638815"/>
              <a:gd name="connsiteY1" fmla="*/ 32368 h 1055671"/>
              <a:gd name="connsiteX2" fmla="*/ 1485066 w 1638815"/>
              <a:gd name="connsiteY2" fmla="*/ 901012 h 1055671"/>
              <a:gd name="connsiteX3" fmla="*/ 67978 w 1638815"/>
              <a:gd name="connsiteY3" fmla="*/ 1055671 h 1055671"/>
              <a:gd name="connsiteX4" fmla="*/ 0 w 163881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85066 w 1507325"/>
              <a:gd name="connsiteY2" fmla="*/ 901012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95585 w 1507325"/>
              <a:gd name="connsiteY2" fmla="*/ 931560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495585"/>
              <a:gd name="connsiteY0" fmla="*/ 0 h 1055671"/>
              <a:gd name="connsiteX1" fmla="*/ 1491546 w 1495585"/>
              <a:gd name="connsiteY1" fmla="*/ 1820 h 1055671"/>
              <a:gd name="connsiteX2" fmla="*/ 1495585 w 1495585"/>
              <a:gd name="connsiteY2" fmla="*/ 931560 h 1055671"/>
              <a:gd name="connsiteX3" fmla="*/ 67978 w 1495585"/>
              <a:gd name="connsiteY3" fmla="*/ 1055671 h 1055671"/>
              <a:gd name="connsiteX4" fmla="*/ 0 w 1495585"/>
              <a:gd name="connsiteY4" fmla="*/ 0 h 105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585" h="1055671">
                <a:moveTo>
                  <a:pt x="0" y="0"/>
                </a:moveTo>
                <a:lnTo>
                  <a:pt x="1491546" y="1820"/>
                </a:lnTo>
                <a:cubicBezTo>
                  <a:pt x="1492892" y="311733"/>
                  <a:pt x="1494239" y="621647"/>
                  <a:pt x="1495585" y="931560"/>
                </a:cubicBezTo>
                <a:lnTo>
                  <a:pt x="67978" y="1055671"/>
                </a:lnTo>
                <a:lnTo>
                  <a:pt x="0" y="0"/>
                </a:lnTo>
                <a:close/>
              </a:path>
            </a:pathLst>
          </a:custGeom>
          <a:solidFill>
            <a:srgbClr val="FFF70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5988348" y="459470"/>
            <a:ext cx="19575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TRAUMA</a:t>
            </a:r>
          </a:p>
        </p:txBody>
      </p:sp>
      <p:grpSp>
        <p:nvGrpSpPr>
          <p:cNvPr id="20" name="Grupa 19"/>
          <p:cNvGrpSpPr/>
          <p:nvPr/>
        </p:nvGrpSpPr>
        <p:grpSpPr>
          <a:xfrm>
            <a:off x="8495462" y="4813640"/>
            <a:ext cx="449315" cy="343545"/>
            <a:chOff x="8398042" y="4632161"/>
            <a:chExt cx="635486" cy="546632"/>
          </a:xfrm>
        </p:grpSpPr>
        <p:sp>
          <p:nvSpPr>
            <p:cNvPr id="10" name="Prostokąt 3"/>
            <p:cNvSpPr/>
            <p:nvPr/>
          </p:nvSpPr>
          <p:spPr>
            <a:xfrm rot="16200000" flipH="1" flipV="1">
              <a:off x="8443102" y="4587101"/>
              <a:ext cx="541423" cy="631544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Prostokąt 3"/>
            <p:cNvSpPr/>
            <p:nvPr/>
          </p:nvSpPr>
          <p:spPr>
            <a:xfrm rot="16200000" flipH="1" flipV="1">
              <a:off x="8546721" y="4760211"/>
              <a:ext cx="378189" cy="458975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B2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3" name="Łącznik prosty 12"/>
            <p:cNvCxnSpPr/>
            <p:nvPr/>
          </p:nvCxnSpPr>
          <p:spPr>
            <a:xfrm flipV="1">
              <a:off x="8869680" y="4937760"/>
              <a:ext cx="1" cy="219785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Łącznik prosty 14"/>
            <p:cNvCxnSpPr/>
            <p:nvPr/>
          </p:nvCxnSpPr>
          <p:spPr>
            <a:xfrm flipV="1">
              <a:off x="8563087" y="4970492"/>
              <a:ext cx="338866" cy="5380"/>
            </a:xfrm>
            <a:prstGeom prst="line">
              <a:avLst/>
            </a:prstGeom>
            <a:ln w="44450">
              <a:solidFill>
                <a:schemeClr val="bg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Prostokąt 3">
              <a:hlinkClick r:id="rId4" action="ppaction://hlinksldjump"/>
            </p:cNvPr>
            <p:cNvSpPr/>
            <p:nvPr/>
          </p:nvSpPr>
          <p:spPr>
            <a:xfrm rot="16200000" flipH="1" flipV="1">
              <a:off x="8447045" y="4592090"/>
              <a:ext cx="541424" cy="631543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>
                <a:alpha val="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24964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r="20729"/>
          <a:stretch/>
        </p:blipFill>
        <p:spPr>
          <a:xfrm>
            <a:off x="2427957" y="0"/>
            <a:ext cx="6712085" cy="5133414"/>
          </a:xfrm>
          <a:prstGeom prst="rect">
            <a:avLst/>
          </a:prstGeom>
        </p:spPr>
      </p:pic>
      <p:pic>
        <p:nvPicPr>
          <p:cNvPr id="4" name="Obraz 3" descr="apla_34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17"/>
          <a:stretch/>
        </p:blipFill>
        <p:spPr>
          <a:xfrm>
            <a:off x="-9729" y="-1506"/>
            <a:ext cx="5933873" cy="51435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Prostokąt 3"/>
          <p:cNvSpPr/>
          <p:nvPr/>
        </p:nvSpPr>
        <p:spPr>
          <a:xfrm rot="10800000" flipH="1" flipV="1">
            <a:off x="7256835" y="4229870"/>
            <a:ext cx="1938910" cy="721509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  <a:gd name="connsiteX0" fmla="*/ 0 w 1638815"/>
              <a:gd name="connsiteY0" fmla="*/ 0 h 1055671"/>
              <a:gd name="connsiteX1" fmla="*/ 1638815 w 1638815"/>
              <a:gd name="connsiteY1" fmla="*/ 32368 h 1055671"/>
              <a:gd name="connsiteX2" fmla="*/ 1485066 w 1638815"/>
              <a:gd name="connsiteY2" fmla="*/ 901012 h 1055671"/>
              <a:gd name="connsiteX3" fmla="*/ 67978 w 1638815"/>
              <a:gd name="connsiteY3" fmla="*/ 1055671 h 1055671"/>
              <a:gd name="connsiteX4" fmla="*/ 0 w 163881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85066 w 1507325"/>
              <a:gd name="connsiteY2" fmla="*/ 901012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95585 w 1507325"/>
              <a:gd name="connsiteY2" fmla="*/ 931560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495585"/>
              <a:gd name="connsiteY0" fmla="*/ 0 h 1055671"/>
              <a:gd name="connsiteX1" fmla="*/ 1491546 w 1495585"/>
              <a:gd name="connsiteY1" fmla="*/ 1820 h 1055671"/>
              <a:gd name="connsiteX2" fmla="*/ 1495585 w 1495585"/>
              <a:gd name="connsiteY2" fmla="*/ 931560 h 1055671"/>
              <a:gd name="connsiteX3" fmla="*/ 67978 w 1495585"/>
              <a:gd name="connsiteY3" fmla="*/ 1055671 h 1055671"/>
              <a:gd name="connsiteX4" fmla="*/ 0 w 1495585"/>
              <a:gd name="connsiteY4" fmla="*/ 0 h 105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585" h="1055671">
                <a:moveTo>
                  <a:pt x="0" y="0"/>
                </a:moveTo>
                <a:lnTo>
                  <a:pt x="1491546" y="1820"/>
                </a:lnTo>
                <a:cubicBezTo>
                  <a:pt x="1492892" y="311733"/>
                  <a:pt x="1494239" y="621647"/>
                  <a:pt x="1495585" y="931560"/>
                </a:cubicBezTo>
                <a:lnTo>
                  <a:pt x="67978" y="1055671"/>
                </a:lnTo>
                <a:lnTo>
                  <a:pt x="0" y="0"/>
                </a:lnTo>
                <a:close/>
              </a:path>
            </a:pathLst>
          </a:custGeom>
          <a:solidFill>
            <a:srgbClr val="FFF70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7347176" y="4286172"/>
            <a:ext cx="16850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HORDA</a:t>
            </a:r>
            <a:endParaRPr lang="pl-PL" sz="3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19923" y="170422"/>
            <a:ext cx="397542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HORDA</a:t>
            </a:r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pl-PL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 </a:t>
            </a:r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katastrofalnej epidemii, która uderzyła w rasę ludzką, na świecie pozostało tylko kilku ludzi. Okazuje się, że Zakon Słońca prowadzony przez okrutną Matkę Zakonu jest jedynym schronieniem w świecie pełnym zarażonych od urodzenia zombie zwanych „Śpiącymi” lub „Żniwiarzami”. Jest jednak drugie dno tej walki o przetrwanie. Aby uratować ludzi, 36 prawowitych Biblijnych Mędrców musi pozostać przy życiu. Życie jednego z nich, uwięzionego w ciele młodej dziewczynki, jest zagrożone. Osadzona w post apokaliptycznej Warszawie, historia uwzględnia również starych Słowiańskich Bogów, którzy nieobecni przez tysiące lat, teraz wracają, aby ocalić ludzkość!</a:t>
            </a:r>
          </a:p>
          <a:p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 </a:t>
            </a:r>
          </a:p>
          <a:p>
            <a:r>
              <a:rPr lang="pl-PL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Główni bohaterowie</a:t>
            </a:r>
          </a:p>
          <a:p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Historia kręci się wokół grupy samotnych wojowników i podróżników, z których każdy ma swoją tajną  </a:t>
            </a:r>
          </a:p>
          <a:p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 </a:t>
            </a:r>
          </a:p>
          <a:p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 </a:t>
            </a:r>
          </a:p>
        </p:txBody>
      </p:sp>
      <p:grpSp>
        <p:nvGrpSpPr>
          <p:cNvPr id="18" name="Grupa 17"/>
          <p:cNvGrpSpPr/>
          <p:nvPr/>
        </p:nvGrpSpPr>
        <p:grpSpPr>
          <a:xfrm rot="10800000" flipH="1">
            <a:off x="5074579" y="0"/>
            <a:ext cx="504080" cy="343545"/>
            <a:chOff x="8398040" y="4632161"/>
            <a:chExt cx="631546" cy="546632"/>
          </a:xfrm>
        </p:grpSpPr>
        <p:sp>
          <p:nvSpPr>
            <p:cNvPr id="19" name="Prostokąt 3"/>
            <p:cNvSpPr/>
            <p:nvPr/>
          </p:nvSpPr>
          <p:spPr>
            <a:xfrm rot="16200000" flipH="1" flipV="1">
              <a:off x="8443102" y="4587101"/>
              <a:ext cx="541423" cy="631544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" name="Prostokąt 3"/>
            <p:cNvSpPr/>
            <p:nvPr/>
          </p:nvSpPr>
          <p:spPr>
            <a:xfrm rot="16200000" flipH="1" flipV="1">
              <a:off x="8546721" y="4760211"/>
              <a:ext cx="378189" cy="458975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B2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21" name="Łącznik prosty 20"/>
            <p:cNvCxnSpPr/>
            <p:nvPr/>
          </p:nvCxnSpPr>
          <p:spPr>
            <a:xfrm flipV="1">
              <a:off x="8869680" y="4937760"/>
              <a:ext cx="1" cy="219785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Łącznik prosty 21"/>
            <p:cNvCxnSpPr/>
            <p:nvPr/>
          </p:nvCxnSpPr>
          <p:spPr>
            <a:xfrm flipV="1">
              <a:off x="8563087" y="4970492"/>
              <a:ext cx="338866" cy="5380"/>
            </a:xfrm>
            <a:prstGeom prst="line">
              <a:avLst/>
            </a:prstGeom>
            <a:ln w="44450">
              <a:solidFill>
                <a:schemeClr val="bg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Prostokąt 3">
              <a:hlinkClick r:id="rId4" action="ppaction://hlinksldjump"/>
            </p:cNvPr>
            <p:cNvSpPr/>
            <p:nvPr/>
          </p:nvSpPr>
          <p:spPr>
            <a:xfrm rot="16200000" flipH="1" flipV="1">
              <a:off x="8443099" y="4592310"/>
              <a:ext cx="541424" cy="631542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>
                <a:alpha val="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" name="Prostokąt 1"/>
          <p:cNvSpPr/>
          <p:nvPr/>
        </p:nvSpPr>
        <p:spPr>
          <a:xfrm>
            <a:off x="-9729" y="449450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Podstawowe informacje o formacie:</a:t>
            </a:r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lvl="0"/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Główny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target: mężczyźni 13-24 lat; grupa dopełniająca: mężczyźni 25-32 lata oraz kobiety 13-34 lata</a:t>
            </a:r>
          </a:p>
        </p:txBody>
      </p:sp>
    </p:spTree>
    <p:extLst>
      <p:ext uri="{BB962C8B-B14F-4D97-AF65-F5344CB8AC3E}">
        <p14:creationId xmlns:p14="http://schemas.microsoft.com/office/powerpoint/2010/main" val="51576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5485" y="2159"/>
            <a:ext cx="7058788" cy="51435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 rot="10800000" flipH="1" flipV="1">
            <a:off x="6400800" y="1841585"/>
            <a:ext cx="2770519" cy="1203171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  <a:gd name="connsiteX0" fmla="*/ 0 w 1638815"/>
              <a:gd name="connsiteY0" fmla="*/ 0 h 1055671"/>
              <a:gd name="connsiteX1" fmla="*/ 1638815 w 1638815"/>
              <a:gd name="connsiteY1" fmla="*/ 32368 h 1055671"/>
              <a:gd name="connsiteX2" fmla="*/ 1485066 w 1638815"/>
              <a:gd name="connsiteY2" fmla="*/ 901012 h 1055671"/>
              <a:gd name="connsiteX3" fmla="*/ 67978 w 1638815"/>
              <a:gd name="connsiteY3" fmla="*/ 1055671 h 1055671"/>
              <a:gd name="connsiteX4" fmla="*/ 0 w 163881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85066 w 1507325"/>
              <a:gd name="connsiteY2" fmla="*/ 901012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95585 w 1507325"/>
              <a:gd name="connsiteY2" fmla="*/ 931560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495585"/>
              <a:gd name="connsiteY0" fmla="*/ 0 h 1055671"/>
              <a:gd name="connsiteX1" fmla="*/ 1491546 w 1495585"/>
              <a:gd name="connsiteY1" fmla="*/ 1820 h 1055671"/>
              <a:gd name="connsiteX2" fmla="*/ 1495585 w 1495585"/>
              <a:gd name="connsiteY2" fmla="*/ 931560 h 1055671"/>
              <a:gd name="connsiteX3" fmla="*/ 67978 w 1495585"/>
              <a:gd name="connsiteY3" fmla="*/ 1055671 h 1055671"/>
              <a:gd name="connsiteX4" fmla="*/ 0 w 1495585"/>
              <a:gd name="connsiteY4" fmla="*/ 0 h 105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585" h="1055671">
                <a:moveTo>
                  <a:pt x="0" y="0"/>
                </a:moveTo>
                <a:lnTo>
                  <a:pt x="1491546" y="1820"/>
                </a:lnTo>
                <a:cubicBezTo>
                  <a:pt x="1492892" y="311733"/>
                  <a:pt x="1494239" y="621647"/>
                  <a:pt x="1495585" y="931560"/>
                </a:cubicBezTo>
                <a:lnTo>
                  <a:pt x="67978" y="1055671"/>
                </a:lnTo>
                <a:lnTo>
                  <a:pt x="0" y="0"/>
                </a:lnTo>
                <a:close/>
              </a:path>
            </a:pathLst>
          </a:custGeom>
          <a:solidFill>
            <a:srgbClr val="FFF70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6438379" y="1890427"/>
            <a:ext cx="27056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3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PIŁKARSKIE REWOLUCJE</a:t>
            </a:r>
            <a:endParaRPr lang="pl-PL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Obraz 2" descr="apla_34.pn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17"/>
          <a:stretch/>
        </p:blipFill>
        <p:spPr>
          <a:xfrm flipV="1">
            <a:off x="-7540" y="-22407"/>
            <a:ext cx="5639855" cy="516855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Prostokąt 6"/>
          <p:cNvSpPr/>
          <p:nvPr/>
        </p:nvSpPr>
        <p:spPr>
          <a:xfrm>
            <a:off x="94887" y="739451"/>
            <a:ext cx="353353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Program o lekkim zabarwieniu komediowym pokazujący drużyny piłkarskie z małych miast i ich problemy.</a:t>
            </a:r>
          </a:p>
          <a:p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 każdym odcinku pokazujemy jedną drużynę, która potrzebuje pomocy fachowców. </a:t>
            </a:r>
          </a:p>
          <a:p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Przyjeżdżają prowadzący – zaczynają treningi. Diagnozują problem i pracują nad nim w niekonwencjonalny sposób.</a:t>
            </a:r>
          </a:p>
          <a:p>
            <a:endParaRPr lang="pl-PL" sz="1200" b="1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pl-PL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Gospodarze programu:</a:t>
            </a:r>
          </a:p>
          <a:p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Pierwszy to były trener, piłkarz, autorytet w dziedzinie sportu, który ma za zadanie ratować podupadający klub, wzmocnić drużynę i wzniecić w niej ducha walki</a:t>
            </a:r>
          </a:p>
          <a:p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Drugi to showman będący fanem piłki nożnej, który ma za zadanie opanować emocjonalne i osobiste problemy piłkarzy, dopingować i komentować postępy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</a:t>
            </a:r>
          </a:p>
          <a:p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pl-PL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Podstawowe informacje o formacie:</a:t>
            </a:r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lvl="0"/>
            <a:r>
              <a:rPr lang="pl-PL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Target </a:t>
            </a:r>
            <a:r>
              <a:rPr lang="pl-PL" sz="12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group</a:t>
            </a:r>
            <a:r>
              <a:rPr lang="pl-PL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 </a:t>
            </a:r>
            <a:r>
              <a:rPr lang="pl-PL" sz="1200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M16  </a:t>
            </a:r>
            <a:r>
              <a:rPr lang="pl-PL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– </a:t>
            </a:r>
            <a:r>
              <a:rPr lang="pl-PL" sz="1200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39</a:t>
            </a:r>
          </a:p>
          <a:p>
            <a:pPr lvl="0"/>
            <a:r>
              <a:rPr lang="pl-PL" sz="1200" dirty="0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Format” </a:t>
            </a:r>
            <a:r>
              <a:rPr lang="pl-PL" sz="1200" dirty="0" err="1" smtClean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docu-reality</a:t>
            </a:r>
            <a:endParaRPr lang="pl-PL" sz="1200" dirty="0" smtClean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pl-PL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Odcinki:</a:t>
            </a:r>
            <a:r>
              <a:rPr lang="pl-PL" sz="12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pl-PL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8-10 odc. każdy po 22-24 min</a:t>
            </a:r>
          </a:p>
          <a:p>
            <a:pPr lvl="0"/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 </a:t>
            </a:r>
          </a:p>
          <a:p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endParaRPr lang="pl-PL" sz="12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grpSp>
        <p:nvGrpSpPr>
          <p:cNvPr id="10" name="Grupa 9"/>
          <p:cNvGrpSpPr/>
          <p:nvPr/>
        </p:nvGrpSpPr>
        <p:grpSpPr>
          <a:xfrm>
            <a:off x="8642234" y="4803222"/>
            <a:ext cx="449315" cy="343545"/>
            <a:chOff x="8398042" y="4632161"/>
            <a:chExt cx="635486" cy="546632"/>
          </a:xfrm>
        </p:grpSpPr>
        <p:sp>
          <p:nvSpPr>
            <p:cNvPr id="11" name="Prostokąt 3"/>
            <p:cNvSpPr/>
            <p:nvPr/>
          </p:nvSpPr>
          <p:spPr>
            <a:xfrm rot="16200000" flipH="1" flipV="1">
              <a:off x="8443102" y="4587101"/>
              <a:ext cx="541423" cy="631544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3"/>
            <p:cNvSpPr/>
            <p:nvPr/>
          </p:nvSpPr>
          <p:spPr>
            <a:xfrm rot="16200000" flipH="1" flipV="1">
              <a:off x="8546721" y="4760211"/>
              <a:ext cx="378189" cy="458975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B2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3" name="Łącznik prosty 12"/>
            <p:cNvCxnSpPr/>
            <p:nvPr/>
          </p:nvCxnSpPr>
          <p:spPr>
            <a:xfrm flipV="1">
              <a:off x="8869680" y="4937760"/>
              <a:ext cx="1" cy="219785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Łącznik prosty 13"/>
            <p:cNvCxnSpPr/>
            <p:nvPr/>
          </p:nvCxnSpPr>
          <p:spPr>
            <a:xfrm flipV="1">
              <a:off x="8563087" y="4970492"/>
              <a:ext cx="338866" cy="5380"/>
            </a:xfrm>
            <a:prstGeom prst="line">
              <a:avLst/>
            </a:prstGeom>
            <a:ln w="44450">
              <a:solidFill>
                <a:schemeClr val="bg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Prostokąt 3">
              <a:hlinkClick r:id="rId4" action="ppaction://hlinksldjump"/>
            </p:cNvPr>
            <p:cNvSpPr/>
            <p:nvPr/>
          </p:nvSpPr>
          <p:spPr>
            <a:xfrm rot="16200000" flipH="1" flipV="1">
              <a:off x="8447045" y="4592090"/>
              <a:ext cx="541424" cy="631543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>
                <a:alpha val="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73513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0054" y="-19455"/>
            <a:ext cx="5353946" cy="5155659"/>
          </a:xfrm>
          <a:prstGeom prst="rect">
            <a:avLst/>
          </a:prstGeom>
        </p:spPr>
      </p:pic>
      <p:pic>
        <p:nvPicPr>
          <p:cNvPr id="4" name="Obraz 3" descr="apla_34.pn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17"/>
          <a:stretch/>
        </p:blipFill>
        <p:spPr>
          <a:xfrm flipV="1">
            <a:off x="-125259" y="-25052"/>
            <a:ext cx="6112882" cy="516855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Prostokąt 3"/>
          <p:cNvSpPr/>
          <p:nvPr/>
        </p:nvSpPr>
        <p:spPr>
          <a:xfrm rot="10800000" flipH="1" flipV="1">
            <a:off x="6011693" y="3968885"/>
            <a:ext cx="3165223" cy="1113576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  <a:gd name="connsiteX0" fmla="*/ 0 w 1638815"/>
              <a:gd name="connsiteY0" fmla="*/ 0 h 1055671"/>
              <a:gd name="connsiteX1" fmla="*/ 1638815 w 1638815"/>
              <a:gd name="connsiteY1" fmla="*/ 32368 h 1055671"/>
              <a:gd name="connsiteX2" fmla="*/ 1485066 w 1638815"/>
              <a:gd name="connsiteY2" fmla="*/ 901012 h 1055671"/>
              <a:gd name="connsiteX3" fmla="*/ 67978 w 1638815"/>
              <a:gd name="connsiteY3" fmla="*/ 1055671 h 1055671"/>
              <a:gd name="connsiteX4" fmla="*/ 0 w 163881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85066 w 1507325"/>
              <a:gd name="connsiteY2" fmla="*/ 901012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95585 w 1507325"/>
              <a:gd name="connsiteY2" fmla="*/ 931560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495585"/>
              <a:gd name="connsiteY0" fmla="*/ 0 h 1055671"/>
              <a:gd name="connsiteX1" fmla="*/ 1491546 w 1495585"/>
              <a:gd name="connsiteY1" fmla="*/ 1820 h 1055671"/>
              <a:gd name="connsiteX2" fmla="*/ 1495585 w 1495585"/>
              <a:gd name="connsiteY2" fmla="*/ 931560 h 1055671"/>
              <a:gd name="connsiteX3" fmla="*/ 67978 w 1495585"/>
              <a:gd name="connsiteY3" fmla="*/ 1055671 h 1055671"/>
              <a:gd name="connsiteX4" fmla="*/ 0 w 1495585"/>
              <a:gd name="connsiteY4" fmla="*/ 0 h 105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585" h="1055671">
                <a:moveTo>
                  <a:pt x="0" y="0"/>
                </a:moveTo>
                <a:lnTo>
                  <a:pt x="1491546" y="1820"/>
                </a:lnTo>
                <a:cubicBezTo>
                  <a:pt x="1492892" y="311733"/>
                  <a:pt x="1494239" y="621647"/>
                  <a:pt x="1495585" y="931560"/>
                </a:cubicBezTo>
                <a:lnTo>
                  <a:pt x="67978" y="1055671"/>
                </a:lnTo>
                <a:lnTo>
                  <a:pt x="0" y="0"/>
                </a:lnTo>
                <a:close/>
              </a:path>
            </a:pathLst>
          </a:custGeom>
          <a:solidFill>
            <a:srgbClr val="FFF70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6138154" y="3982672"/>
            <a:ext cx="29961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3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MODELKA NA EKSPRESIE</a:t>
            </a:r>
            <a:endParaRPr lang="pl-PL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2578" y="710734"/>
            <a:ext cx="39268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2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Dwóch fotografów dostaje zlecenie zrobienia sesji (inny motyw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przewodni co tydzień),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ale muszą najpierw znaleźć modelkę. Mają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na to osiem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godzin, aby znaleźć dziewczynę na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ulicy,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zrobić jej makijaż i stylizację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z pomocą swojego zespołu. Następnie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wykonać trzy zdjęcia i edytować je. Po tym czasie, oddają zdjęcia do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jury,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które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wybiera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zwycięzcę. Jeśli nie zmieszczą się w czasie, oddają tylko jedno zdjęcie do oceny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jury. </a:t>
            </a:r>
          </a:p>
          <a:p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Dziewczyna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z największym potencjałem wygrywa czek na ubrania i bierze udział w wielkim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finale,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podczas którego ma szansę wygrać kontrakt z agencją modelek.  </a:t>
            </a:r>
            <a:endParaRPr lang="pl-PL" sz="12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pl-PL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Bohaterowie:</a:t>
            </a:r>
          </a:p>
          <a:p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Znany stylista i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fotograf</a:t>
            </a:r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pl-PL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Podstawowe informacje o formacie:</a:t>
            </a:r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lvl="0"/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Target </a:t>
            </a:r>
            <a:r>
              <a:rPr lang="pl-PL" sz="1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group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 K 16  – 24</a:t>
            </a:r>
          </a:p>
          <a:p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grpSp>
        <p:nvGrpSpPr>
          <p:cNvPr id="11" name="Grupa 10"/>
          <p:cNvGrpSpPr/>
          <p:nvPr/>
        </p:nvGrpSpPr>
        <p:grpSpPr>
          <a:xfrm rot="10800000" flipH="1">
            <a:off x="8558311" y="-10340"/>
            <a:ext cx="474017" cy="343545"/>
            <a:chOff x="8398042" y="4632161"/>
            <a:chExt cx="635486" cy="546632"/>
          </a:xfrm>
        </p:grpSpPr>
        <p:sp>
          <p:nvSpPr>
            <p:cNvPr id="12" name="Prostokąt 3"/>
            <p:cNvSpPr/>
            <p:nvPr/>
          </p:nvSpPr>
          <p:spPr>
            <a:xfrm rot="16200000" flipH="1" flipV="1">
              <a:off x="8443102" y="4587101"/>
              <a:ext cx="541423" cy="631544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3"/>
            <p:cNvSpPr/>
            <p:nvPr/>
          </p:nvSpPr>
          <p:spPr>
            <a:xfrm rot="16200000" flipH="1" flipV="1">
              <a:off x="8546721" y="4760211"/>
              <a:ext cx="378189" cy="458975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B2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4" name="Łącznik prosty 13"/>
            <p:cNvCxnSpPr/>
            <p:nvPr/>
          </p:nvCxnSpPr>
          <p:spPr>
            <a:xfrm flipV="1">
              <a:off x="8869680" y="4937760"/>
              <a:ext cx="1" cy="219785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Łącznik prosty 14"/>
            <p:cNvCxnSpPr/>
            <p:nvPr/>
          </p:nvCxnSpPr>
          <p:spPr>
            <a:xfrm flipV="1">
              <a:off x="8563087" y="4970492"/>
              <a:ext cx="338866" cy="5380"/>
            </a:xfrm>
            <a:prstGeom prst="line">
              <a:avLst/>
            </a:prstGeom>
            <a:ln w="44450">
              <a:solidFill>
                <a:schemeClr val="bg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Prostokąt 3">
              <a:hlinkClick r:id="rId4" action="ppaction://hlinksldjump"/>
            </p:cNvPr>
            <p:cNvSpPr/>
            <p:nvPr/>
          </p:nvSpPr>
          <p:spPr>
            <a:xfrm rot="16200000" flipH="1" flipV="1">
              <a:off x="8447045" y="4592090"/>
              <a:ext cx="541424" cy="631543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>
                <a:alpha val="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09313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50" y="0"/>
            <a:ext cx="6832077" cy="5143499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 rot="10800000" flipH="1" flipV="1">
            <a:off x="6935056" y="801384"/>
            <a:ext cx="2225989" cy="1144148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  <a:gd name="connsiteX0" fmla="*/ 0 w 1638815"/>
              <a:gd name="connsiteY0" fmla="*/ 0 h 1055671"/>
              <a:gd name="connsiteX1" fmla="*/ 1638815 w 1638815"/>
              <a:gd name="connsiteY1" fmla="*/ 32368 h 1055671"/>
              <a:gd name="connsiteX2" fmla="*/ 1485066 w 1638815"/>
              <a:gd name="connsiteY2" fmla="*/ 901012 h 1055671"/>
              <a:gd name="connsiteX3" fmla="*/ 67978 w 1638815"/>
              <a:gd name="connsiteY3" fmla="*/ 1055671 h 1055671"/>
              <a:gd name="connsiteX4" fmla="*/ 0 w 163881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85066 w 1507325"/>
              <a:gd name="connsiteY2" fmla="*/ 901012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95585 w 1507325"/>
              <a:gd name="connsiteY2" fmla="*/ 931560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495585"/>
              <a:gd name="connsiteY0" fmla="*/ 0 h 1055671"/>
              <a:gd name="connsiteX1" fmla="*/ 1491546 w 1495585"/>
              <a:gd name="connsiteY1" fmla="*/ 1820 h 1055671"/>
              <a:gd name="connsiteX2" fmla="*/ 1495585 w 1495585"/>
              <a:gd name="connsiteY2" fmla="*/ 931560 h 1055671"/>
              <a:gd name="connsiteX3" fmla="*/ 67978 w 1495585"/>
              <a:gd name="connsiteY3" fmla="*/ 1055671 h 1055671"/>
              <a:gd name="connsiteX4" fmla="*/ 0 w 1495585"/>
              <a:gd name="connsiteY4" fmla="*/ 0 h 105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585" h="1055671">
                <a:moveTo>
                  <a:pt x="0" y="0"/>
                </a:moveTo>
                <a:lnTo>
                  <a:pt x="1491546" y="1820"/>
                </a:lnTo>
                <a:cubicBezTo>
                  <a:pt x="1492892" y="311733"/>
                  <a:pt x="1494239" y="621647"/>
                  <a:pt x="1495585" y="931560"/>
                </a:cubicBezTo>
                <a:lnTo>
                  <a:pt x="67978" y="1055671"/>
                </a:lnTo>
                <a:lnTo>
                  <a:pt x="0" y="0"/>
                </a:lnTo>
                <a:close/>
              </a:path>
            </a:pathLst>
          </a:custGeom>
          <a:solidFill>
            <a:srgbClr val="FFF70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6092576" y="969861"/>
            <a:ext cx="3059551" cy="887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pl-PL" sz="3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PIMP MY HOBBY</a:t>
            </a:r>
            <a:endParaRPr lang="pl-PL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Obraz 6" descr="apla_34.pn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17"/>
          <a:stretch/>
        </p:blipFill>
        <p:spPr>
          <a:xfrm>
            <a:off x="-1" y="0"/>
            <a:ext cx="4786009" cy="516855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9" name="Prostokąt 8"/>
          <p:cNvSpPr/>
          <p:nvPr/>
        </p:nvSpPr>
        <p:spPr>
          <a:xfrm>
            <a:off x="89641" y="261067"/>
            <a:ext cx="328585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Tematem każdego z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kolejnych odcinków będzie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„</a:t>
            </a:r>
            <a:r>
              <a:rPr lang="pl-PL" sz="12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pimpowanie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”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sprzętów potrzebnych, żeby hobby stało się hobby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przez wielkie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H!.</a:t>
            </a:r>
          </a:p>
          <a:p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 tym formacie będziemy jeździć po Polsce i odwiedzać młodych, zwariowanych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ludzi, którzy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„</a:t>
            </a:r>
            <a:r>
              <a:rPr lang="pl-PL" sz="1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</a:t>
            </a:r>
            <a:r>
              <a:rPr lang="pl-PL" sz="12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impują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” swoje rowery, deskorolki, kajaki,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ulubione </a:t>
            </a:r>
            <a:r>
              <a:rPr lang="pl-PL" sz="1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sneakersy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</a:t>
            </a:r>
          </a:p>
          <a:p>
            <a:r>
              <a:rPr lang="pl-PL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 </a:t>
            </a:r>
          </a:p>
          <a:p>
            <a:r>
              <a:rPr lang="pl-PL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Nastrój:</a:t>
            </a:r>
          </a:p>
          <a:p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Lekki, sprytny, optymistyczny, </a:t>
            </a:r>
            <a:r>
              <a:rPr lang="pl-PL" sz="1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lifestylowy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</a:t>
            </a:r>
          </a:p>
          <a:p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  </a:t>
            </a:r>
          </a:p>
          <a:p>
            <a:r>
              <a:rPr lang="pl-PL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Dlaczego wierzymy w sukces tego formatu</a:t>
            </a:r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pl-PL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na </a:t>
            </a:r>
            <a:r>
              <a:rPr lang="pl-PL" sz="12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Player.pl</a:t>
            </a:r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ryginalny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ksploruje temat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" </a:t>
            </a:r>
            <a:r>
              <a:rPr lang="pl-PL" sz="1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self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pl-PL" sz="12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made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” i ciekawych hobby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portret zainteresowań polskich </a:t>
            </a:r>
            <a:r>
              <a:rPr lang="pl-PL" sz="12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Milenialsów</a:t>
            </a:r>
            <a:endParaRPr lang="pl-PL" sz="12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2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endParaRPr lang="pl-PL" sz="12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pl-PL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Podstawowe informacje o formacie:</a:t>
            </a:r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lvl="0"/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Target </a:t>
            </a:r>
            <a:r>
              <a:rPr lang="pl-PL" sz="1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group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 16  – 26</a:t>
            </a:r>
          </a:p>
          <a:p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grpSp>
        <p:nvGrpSpPr>
          <p:cNvPr id="13" name="Grupa 12"/>
          <p:cNvGrpSpPr/>
          <p:nvPr/>
        </p:nvGrpSpPr>
        <p:grpSpPr>
          <a:xfrm>
            <a:off x="8642234" y="4803222"/>
            <a:ext cx="449315" cy="343545"/>
            <a:chOff x="8398042" y="4632161"/>
            <a:chExt cx="635486" cy="546632"/>
          </a:xfrm>
        </p:grpSpPr>
        <p:sp>
          <p:nvSpPr>
            <p:cNvPr id="14" name="Prostokąt 3"/>
            <p:cNvSpPr/>
            <p:nvPr/>
          </p:nvSpPr>
          <p:spPr>
            <a:xfrm rot="16200000" flipH="1" flipV="1">
              <a:off x="8443102" y="4587101"/>
              <a:ext cx="541423" cy="631544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3"/>
            <p:cNvSpPr/>
            <p:nvPr/>
          </p:nvSpPr>
          <p:spPr>
            <a:xfrm rot="16200000" flipH="1" flipV="1">
              <a:off x="8546721" y="4760211"/>
              <a:ext cx="378189" cy="458975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B2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6" name="Łącznik prosty 15"/>
            <p:cNvCxnSpPr/>
            <p:nvPr/>
          </p:nvCxnSpPr>
          <p:spPr>
            <a:xfrm flipV="1">
              <a:off x="8869680" y="4937760"/>
              <a:ext cx="1" cy="219785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y 16"/>
            <p:cNvCxnSpPr/>
            <p:nvPr/>
          </p:nvCxnSpPr>
          <p:spPr>
            <a:xfrm flipV="1">
              <a:off x="8563087" y="4970492"/>
              <a:ext cx="338866" cy="5380"/>
            </a:xfrm>
            <a:prstGeom prst="line">
              <a:avLst/>
            </a:prstGeom>
            <a:ln w="44450">
              <a:solidFill>
                <a:schemeClr val="bg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Prostokąt 3">
              <a:hlinkClick r:id="rId4" action="ppaction://hlinksldjump"/>
            </p:cNvPr>
            <p:cNvSpPr/>
            <p:nvPr/>
          </p:nvSpPr>
          <p:spPr>
            <a:xfrm rot="16200000" flipH="1" flipV="1">
              <a:off x="8447045" y="4592090"/>
              <a:ext cx="541424" cy="631543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>
                <a:alpha val="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77371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8814" y="0"/>
            <a:ext cx="6565186" cy="5143500"/>
          </a:xfrm>
          <a:prstGeom prst="rect">
            <a:avLst/>
          </a:prstGeom>
        </p:spPr>
      </p:pic>
      <p:pic>
        <p:nvPicPr>
          <p:cNvPr id="4" name="Obraz 3" descr="apla_34.pn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17"/>
          <a:stretch/>
        </p:blipFill>
        <p:spPr>
          <a:xfrm flipV="1">
            <a:off x="-319263" y="-25052"/>
            <a:ext cx="7157807" cy="516855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Prostokąt 3"/>
          <p:cNvSpPr/>
          <p:nvPr/>
        </p:nvSpPr>
        <p:spPr>
          <a:xfrm rot="10800000" flipH="1" flipV="1">
            <a:off x="6040877" y="3814361"/>
            <a:ext cx="3113397" cy="1117564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  <a:gd name="connsiteX0" fmla="*/ 0 w 1638815"/>
              <a:gd name="connsiteY0" fmla="*/ 0 h 1055671"/>
              <a:gd name="connsiteX1" fmla="*/ 1638815 w 1638815"/>
              <a:gd name="connsiteY1" fmla="*/ 32368 h 1055671"/>
              <a:gd name="connsiteX2" fmla="*/ 1485066 w 1638815"/>
              <a:gd name="connsiteY2" fmla="*/ 901012 h 1055671"/>
              <a:gd name="connsiteX3" fmla="*/ 67978 w 1638815"/>
              <a:gd name="connsiteY3" fmla="*/ 1055671 h 1055671"/>
              <a:gd name="connsiteX4" fmla="*/ 0 w 163881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85066 w 1507325"/>
              <a:gd name="connsiteY2" fmla="*/ 901012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95585 w 1507325"/>
              <a:gd name="connsiteY2" fmla="*/ 931560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495585"/>
              <a:gd name="connsiteY0" fmla="*/ 0 h 1055671"/>
              <a:gd name="connsiteX1" fmla="*/ 1491546 w 1495585"/>
              <a:gd name="connsiteY1" fmla="*/ 1820 h 1055671"/>
              <a:gd name="connsiteX2" fmla="*/ 1495585 w 1495585"/>
              <a:gd name="connsiteY2" fmla="*/ 931560 h 1055671"/>
              <a:gd name="connsiteX3" fmla="*/ 67978 w 1495585"/>
              <a:gd name="connsiteY3" fmla="*/ 1055671 h 1055671"/>
              <a:gd name="connsiteX4" fmla="*/ 0 w 1495585"/>
              <a:gd name="connsiteY4" fmla="*/ 0 h 105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585" h="1055671">
                <a:moveTo>
                  <a:pt x="0" y="0"/>
                </a:moveTo>
                <a:lnTo>
                  <a:pt x="1491546" y="1820"/>
                </a:lnTo>
                <a:cubicBezTo>
                  <a:pt x="1492892" y="311733"/>
                  <a:pt x="1494239" y="621647"/>
                  <a:pt x="1495585" y="931560"/>
                </a:cubicBezTo>
                <a:lnTo>
                  <a:pt x="67978" y="1055671"/>
                </a:lnTo>
                <a:lnTo>
                  <a:pt x="0" y="0"/>
                </a:lnTo>
                <a:close/>
              </a:path>
            </a:pathLst>
          </a:custGeom>
          <a:solidFill>
            <a:srgbClr val="FFF70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5778230" y="3814360"/>
            <a:ext cx="32499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3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MAKE </a:t>
            </a:r>
            <a:r>
              <a:rPr lang="pl-PL" sz="3200" b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 CHALLENGE</a:t>
            </a:r>
            <a:endParaRPr lang="pl-PL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7" name="Grupa 6"/>
          <p:cNvGrpSpPr/>
          <p:nvPr/>
        </p:nvGrpSpPr>
        <p:grpSpPr>
          <a:xfrm rot="10800000" flipH="1">
            <a:off x="8526531" y="-10511"/>
            <a:ext cx="500936" cy="343545"/>
            <a:chOff x="8398042" y="4632161"/>
            <a:chExt cx="635486" cy="546632"/>
          </a:xfrm>
        </p:grpSpPr>
        <p:sp>
          <p:nvSpPr>
            <p:cNvPr id="8" name="Prostokąt 3"/>
            <p:cNvSpPr/>
            <p:nvPr/>
          </p:nvSpPr>
          <p:spPr>
            <a:xfrm rot="16200000" flipH="1" flipV="1">
              <a:off x="8443102" y="4587101"/>
              <a:ext cx="541423" cy="631544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Prostokąt 3"/>
            <p:cNvSpPr/>
            <p:nvPr/>
          </p:nvSpPr>
          <p:spPr>
            <a:xfrm rot="16200000" flipH="1" flipV="1">
              <a:off x="8546721" y="4760211"/>
              <a:ext cx="378189" cy="458975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B2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0" name="Łącznik prosty 9"/>
            <p:cNvCxnSpPr/>
            <p:nvPr/>
          </p:nvCxnSpPr>
          <p:spPr>
            <a:xfrm flipV="1">
              <a:off x="8869680" y="4937760"/>
              <a:ext cx="1" cy="219785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Łącznik prosty 10"/>
            <p:cNvCxnSpPr/>
            <p:nvPr/>
          </p:nvCxnSpPr>
          <p:spPr>
            <a:xfrm flipV="1">
              <a:off x="8563087" y="4970492"/>
              <a:ext cx="338866" cy="5380"/>
            </a:xfrm>
            <a:prstGeom prst="line">
              <a:avLst/>
            </a:prstGeom>
            <a:ln w="44450">
              <a:solidFill>
                <a:schemeClr val="bg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Prostokąt 3">
              <a:hlinkClick r:id="rId4" action="ppaction://hlinksldjump"/>
            </p:cNvPr>
            <p:cNvSpPr/>
            <p:nvPr/>
          </p:nvSpPr>
          <p:spPr>
            <a:xfrm rot="16200000" flipH="1" flipV="1">
              <a:off x="8447045" y="4592090"/>
              <a:ext cx="541424" cy="631543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>
                <a:alpha val="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3" name="Prostokąt 12"/>
          <p:cNvSpPr/>
          <p:nvPr/>
        </p:nvSpPr>
        <p:spPr>
          <a:xfrm>
            <a:off x="14417" y="745057"/>
            <a:ext cx="43144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Wybieramy 8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uczestniczek, które co tydzień biorą udział w </a:t>
            </a:r>
            <a:r>
              <a:rPr lang="pl-PL" sz="1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make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pl-PL" sz="1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up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challenge’u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 Na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każde zadanie uczestniczki mają 30 sekund. Zadania realizują u siebie w domu,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nagrywając się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na kamerkę i przesyłając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filmiki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 P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rzykłady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 </a:t>
            </a:r>
            <a:r>
              <a:rPr lang="pl-PL" sz="1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smokey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pl-PL" sz="1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eye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party </a:t>
            </a:r>
            <a:r>
              <a:rPr lang="pl-PL" sz="1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make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pl-PL" sz="1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up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pl-PL" sz="1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nude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pl-PL" sz="1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make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pl-PL" sz="1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up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pl-PL" sz="1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ombre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pl-PL" sz="1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lips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pl-PL" sz="1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eye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pl-PL" sz="1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liners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). Filmiki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są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emitowane ze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studia, w którym mamy prowadzącą i jury. W każdym odcinku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jurorki decydują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kto przechodzi dalej, a która z uczestniczek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odpada i nie przechodzi do finału. </a:t>
            </a:r>
          </a:p>
          <a:p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Dziewczyny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walczą o nagrodę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/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powiązanie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ze Sponsorem.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  </a:t>
            </a:r>
            <a:endParaRPr lang="pl-PL" sz="12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pl-PL" sz="12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Bohaterowie</a:t>
            </a:r>
            <a:r>
              <a:rPr lang="pl-PL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 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rowadząca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 młoda dziewczyna,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wywodząca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się ze środowiska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YT/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gwiazda </a:t>
            </a:r>
            <a:r>
              <a:rPr lang="pl-PL" sz="12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tutorialmake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pl-PL" sz="12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up‘owego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3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osobowe jury: jedna znana charakteryzatorka /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wizażystka oraz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dwie dziewczyny ze środowiska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YT, </a:t>
            </a:r>
            <a:r>
              <a:rPr lang="pl-PL" sz="12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tutoriale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pl-PL" sz="1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make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</a:t>
            </a:r>
          </a:p>
          <a:p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pl-PL" sz="12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Podstawowe informacje o formacie:</a:t>
            </a:r>
            <a:endParaRPr lang="pl-PL" sz="12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Target </a:t>
            </a:r>
            <a:r>
              <a:rPr lang="pl-PL" sz="12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group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 dziewczyny 13 – 25 lat</a:t>
            </a:r>
          </a:p>
          <a:p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• Czas trwania odcinka 8 – 10 min</a:t>
            </a:r>
          </a:p>
          <a:p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• Ilość odcinków: 6   </a:t>
            </a:r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23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037926" y="0"/>
            <a:ext cx="5106074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3448" y="1254265"/>
            <a:ext cx="4602343" cy="1551713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 rot="10800000" flipH="1" flipV="1">
            <a:off x="5349777" y="3350103"/>
            <a:ext cx="3808943" cy="814110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  <a:gd name="connsiteX0" fmla="*/ 0 w 1638815"/>
              <a:gd name="connsiteY0" fmla="*/ 0 h 1055671"/>
              <a:gd name="connsiteX1" fmla="*/ 1638815 w 1638815"/>
              <a:gd name="connsiteY1" fmla="*/ 32368 h 1055671"/>
              <a:gd name="connsiteX2" fmla="*/ 1485066 w 1638815"/>
              <a:gd name="connsiteY2" fmla="*/ 901012 h 1055671"/>
              <a:gd name="connsiteX3" fmla="*/ 67978 w 1638815"/>
              <a:gd name="connsiteY3" fmla="*/ 1055671 h 1055671"/>
              <a:gd name="connsiteX4" fmla="*/ 0 w 163881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85066 w 1507325"/>
              <a:gd name="connsiteY2" fmla="*/ 901012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95585 w 1507325"/>
              <a:gd name="connsiteY2" fmla="*/ 931560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495585"/>
              <a:gd name="connsiteY0" fmla="*/ 0 h 1055671"/>
              <a:gd name="connsiteX1" fmla="*/ 1491546 w 1495585"/>
              <a:gd name="connsiteY1" fmla="*/ 1820 h 1055671"/>
              <a:gd name="connsiteX2" fmla="*/ 1495585 w 1495585"/>
              <a:gd name="connsiteY2" fmla="*/ 931560 h 1055671"/>
              <a:gd name="connsiteX3" fmla="*/ 67978 w 1495585"/>
              <a:gd name="connsiteY3" fmla="*/ 1055671 h 1055671"/>
              <a:gd name="connsiteX4" fmla="*/ 0 w 1495585"/>
              <a:gd name="connsiteY4" fmla="*/ 0 h 105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585" h="1055671">
                <a:moveTo>
                  <a:pt x="0" y="0"/>
                </a:moveTo>
                <a:lnTo>
                  <a:pt x="1491546" y="1820"/>
                </a:lnTo>
                <a:cubicBezTo>
                  <a:pt x="1492892" y="311733"/>
                  <a:pt x="1494239" y="621647"/>
                  <a:pt x="1495585" y="931560"/>
                </a:cubicBezTo>
                <a:lnTo>
                  <a:pt x="67978" y="1055671"/>
                </a:lnTo>
                <a:lnTo>
                  <a:pt x="0" y="0"/>
                </a:lnTo>
                <a:close/>
              </a:path>
            </a:pathLst>
          </a:custGeom>
          <a:solidFill>
            <a:srgbClr val="FFF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 descr="apla_34.pn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17"/>
          <a:stretch/>
        </p:blipFill>
        <p:spPr>
          <a:xfrm>
            <a:off x="-2529" y="0"/>
            <a:ext cx="6389152" cy="5168552"/>
          </a:xfrm>
          <a:prstGeom prst="rect">
            <a:avLst/>
          </a:prstGeom>
        </p:spPr>
      </p:pic>
      <p:grpSp>
        <p:nvGrpSpPr>
          <p:cNvPr id="13" name="Grupa 12"/>
          <p:cNvGrpSpPr/>
          <p:nvPr/>
        </p:nvGrpSpPr>
        <p:grpSpPr>
          <a:xfrm>
            <a:off x="8493378" y="4799955"/>
            <a:ext cx="449315" cy="343545"/>
            <a:chOff x="8398042" y="4632161"/>
            <a:chExt cx="635486" cy="546632"/>
          </a:xfrm>
        </p:grpSpPr>
        <p:sp>
          <p:nvSpPr>
            <p:cNvPr id="14" name="Prostokąt 3"/>
            <p:cNvSpPr/>
            <p:nvPr/>
          </p:nvSpPr>
          <p:spPr>
            <a:xfrm rot="16200000" flipH="1" flipV="1">
              <a:off x="8443102" y="4587101"/>
              <a:ext cx="541423" cy="631544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3"/>
            <p:cNvSpPr/>
            <p:nvPr/>
          </p:nvSpPr>
          <p:spPr>
            <a:xfrm rot="16200000" flipH="1" flipV="1">
              <a:off x="8546721" y="4760211"/>
              <a:ext cx="378189" cy="458975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B2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6" name="Łącznik prosty 15"/>
            <p:cNvCxnSpPr/>
            <p:nvPr/>
          </p:nvCxnSpPr>
          <p:spPr>
            <a:xfrm flipV="1">
              <a:off x="8869680" y="4937760"/>
              <a:ext cx="1" cy="219785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y 16"/>
            <p:cNvCxnSpPr/>
            <p:nvPr/>
          </p:nvCxnSpPr>
          <p:spPr>
            <a:xfrm flipV="1">
              <a:off x="8563087" y="4970492"/>
              <a:ext cx="338866" cy="5380"/>
            </a:xfrm>
            <a:prstGeom prst="line">
              <a:avLst/>
            </a:prstGeom>
            <a:ln w="44450">
              <a:solidFill>
                <a:schemeClr val="bg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Prostokąt 3">
              <a:hlinkClick r:id="rId4" action="ppaction://hlinksldjump"/>
            </p:cNvPr>
            <p:cNvSpPr/>
            <p:nvPr/>
          </p:nvSpPr>
          <p:spPr>
            <a:xfrm rot="16200000" flipH="1" flipV="1">
              <a:off x="8447045" y="4592090"/>
              <a:ext cx="541424" cy="631543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>
                <a:alpha val="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9" name="Prostokąt 18"/>
          <p:cNvSpPr/>
          <p:nvPr/>
        </p:nvSpPr>
        <p:spPr>
          <a:xfrm>
            <a:off x="46314" y="109146"/>
            <a:ext cx="46391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Rzuca się z pazurami na gości. Podrapał nowa kanapę. Załatwia się w  łóżku. Sika do butów. Jest złośliwy wobec  właścicieli. Gryzie, drapie, prycha. Tak zachowuje się  duża część z ponad 6,4 mln kotów żyjących z nami w domach kotów.</a:t>
            </a:r>
          </a:p>
          <a:p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 25 minutowych odcinkach pokażemy historie ludzi, którzy żyją z kotami z koszmarów. Nasz prowadzący pomoże im okiełznać te bestie i przywrócić ich właścicielom spokój. Zacznie od obserwacji problemu, zdiagnozuje go, znajdzie sposoby, by przywrócić w domu spokój. Nie obędzie się bez łez, krwi, śmiechu, strachu i naprawdę dużych emocji. Bo kota okiełznać znacznie trudniej niż psa. </a:t>
            </a:r>
          </a:p>
          <a:p>
            <a:endParaRPr lang="pl-PL" sz="1200" b="1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pl-PL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Schemat odcinka:</a:t>
            </a:r>
          </a:p>
          <a:p>
            <a:pPr lvl="0"/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Prezentacja bohaterów i ich problemu.</a:t>
            </a:r>
          </a:p>
          <a:p>
            <a:pPr lvl="0"/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Pojawia się prowadzący – obserwacja sytuacji, rozmowy z bohaterami i ich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bliskimi. Postawienie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diagnozy, powodów złego zachowania kota, porady na przyszłość.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Bohaterowie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pod okiem prowadzącego starają się wprowadzić w życie porady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prowadzącego.</a:t>
            </a:r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lvl="0"/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Finał – zapraszamy gości, znajomych bohaterów.</a:t>
            </a:r>
          </a:p>
          <a:p>
            <a:endParaRPr lang="pl-PL" sz="12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pl-PL" sz="12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Podstawowe informacje o formacie:</a:t>
            </a:r>
            <a:endParaRPr lang="pl-PL" sz="12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ormat: </a:t>
            </a:r>
            <a:r>
              <a:rPr lang="pl-PL" sz="12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reality</a:t>
            </a:r>
            <a:endParaRPr lang="pl-PL" sz="12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•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zas trwania odcinka: 25 min</a:t>
            </a:r>
          </a:p>
          <a:p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•   ilość odcinków: 6   </a:t>
            </a:r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5443331" y="3476004"/>
            <a:ext cx="37882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l-PL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KOT Z KOSZMARU</a:t>
            </a:r>
          </a:p>
        </p:txBody>
      </p:sp>
    </p:spTree>
    <p:extLst>
      <p:ext uri="{BB962C8B-B14F-4D97-AF65-F5344CB8AC3E}">
        <p14:creationId xmlns:p14="http://schemas.microsoft.com/office/powerpoint/2010/main" val="77875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apla_18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293" cy="5143500"/>
          </a:xfrm>
          <a:prstGeom prst="rect">
            <a:avLst/>
          </a:prstGeom>
        </p:spPr>
      </p:pic>
      <p:pic>
        <p:nvPicPr>
          <p:cNvPr id="4" name="Obraz 3" descr="apla_18a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747846" cy="1690077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423871" y="2160289"/>
            <a:ext cx="4628669" cy="60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pl-PL" sz="4800" b="1" dirty="0" smtClean="0">
                <a:solidFill>
                  <a:schemeClr val="tx1"/>
                </a:solidFill>
                <a:latin typeface="Open Sans"/>
                <a:ea typeface="Roboto Black" panose="02000000000000000000" pitchFamily="2" charset="0"/>
                <a:cs typeface="Open Sans"/>
              </a:rPr>
              <a:t>PLANY 2016</a:t>
            </a:r>
          </a:p>
        </p:txBody>
      </p:sp>
    </p:spTree>
    <p:extLst>
      <p:ext uri="{BB962C8B-B14F-4D97-AF65-F5344CB8AC3E}">
        <p14:creationId xmlns:p14="http://schemas.microsoft.com/office/powerpoint/2010/main" val="215117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348" y="-10511"/>
            <a:ext cx="5340743" cy="5154011"/>
          </a:xfrm>
          <a:prstGeom prst="rect">
            <a:avLst/>
          </a:prstGeom>
        </p:spPr>
      </p:pic>
      <p:pic>
        <p:nvPicPr>
          <p:cNvPr id="4" name="Obraz 3" descr="apla_34.pn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17"/>
          <a:stretch/>
        </p:blipFill>
        <p:spPr>
          <a:xfrm flipV="1">
            <a:off x="0" y="-10511"/>
            <a:ext cx="6141834" cy="516855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Prostokąt 3"/>
          <p:cNvSpPr/>
          <p:nvPr/>
        </p:nvSpPr>
        <p:spPr>
          <a:xfrm rot="10800000" flipH="1" flipV="1">
            <a:off x="5498757" y="4040659"/>
            <a:ext cx="3680231" cy="716692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  <a:gd name="connsiteX0" fmla="*/ 0 w 1638815"/>
              <a:gd name="connsiteY0" fmla="*/ 0 h 1055671"/>
              <a:gd name="connsiteX1" fmla="*/ 1638815 w 1638815"/>
              <a:gd name="connsiteY1" fmla="*/ 32368 h 1055671"/>
              <a:gd name="connsiteX2" fmla="*/ 1485066 w 1638815"/>
              <a:gd name="connsiteY2" fmla="*/ 901012 h 1055671"/>
              <a:gd name="connsiteX3" fmla="*/ 67978 w 1638815"/>
              <a:gd name="connsiteY3" fmla="*/ 1055671 h 1055671"/>
              <a:gd name="connsiteX4" fmla="*/ 0 w 163881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85066 w 1507325"/>
              <a:gd name="connsiteY2" fmla="*/ 901012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95585 w 1507325"/>
              <a:gd name="connsiteY2" fmla="*/ 931560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495585"/>
              <a:gd name="connsiteY0" fmla="*/ 0 h 1055671"/>
              <a:gd name="connsiteX1" fmla="*/ 1491546 w 1495585"/>
              <a:gd name="connsiteY1" fmla="*/ 1820 h 1055671"/>
              <a:gd name="connsiteX2" fmla="*/ 1495585 w 1495585"/>
              <a:gd name="connsiteY2" fmla="*/ 931560 h 1055671"/>
              <a:gd name="connsiteX3" fmla="*/ 67978 w 1495585"/>
              <a:gd name="connsiteY3" fmla="*/ 1055671 h 1055671"/>
              <a:gd name="connsiteX4" fmla="*/ 0 w 1495585"/>
              <a:gd name="connsiteY4" fmla="*/ 0 h 105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585" h="1055671">
                <a:moveTo>
                  <a:pt x="0" y="0"/>
                </a:moveTo>
                <a:lnTo>
                  <a:pt x="1491546" y="1820"/>
                </a:lnTo>
                <a:cubicBezTo>
                  <a:pt x="1492892" y="311733"/>
                  <a:pt x="1494239" y="621647"/>
                  <a:pt x="1495585" y="931560"/>
                </a:cubicBezTo>
                <a:lnTo>
                  <a:pt x="67978" y="1055671"/>
                </a:lnTo>
                <a:lnTo>
                  <a:pt x="0" y="0"/>
                </a:lnTo>
                <a:close/>
              </a:path>
            </a:pathLst>
          </a:custGeom>
          <a:solidFill>
            <a:srgbClr val="FFF70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5511114" y="4098565"/>
            <a:ext cx="36282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3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KRÓTKIE SPIĘCIE</a:t>
            </a:r>
            <a:endParaRPr lang="pl-PL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7" name="Grupa 6"/>
          <p:cNvGrpSpPr/>
          <p:nvPr/>
        </p:nvGrpSpPr>
        <p:grpSpPr>
          <a:xfrm rot="10800000" flipH="1">
            <a:off x="8526531" y="-10511"/>
            <a:ext cx="500936" cy="343545"/>
            <a:chOff x="8398042" y="4632161"/>
            <a:chExt cx="635486" cy="546632"/>
          </a:xfrm>
        </p:grpSpPr>
        <p:sp>
          <p:nvSpPr>
            <p:cNvPr id="8" name="Prostokąt 3"/>
            <p:cNvSpPr/>
            <p:nvPr/>
          </p:nvSpPr>
          <p:spPr>
            <a:xfrm rot="16200000" flipH="1" flipV="1">
              <a:off x="8443102" y="4587101"/>
              <a:ext cx="541423" cy="631544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Prostokąt 3"/>
            <p:cNvSpPr/>
            <p:nvPr/>
          </p:nvSpPr>
          <p:spPr>
            <a:xfrm rot="16200000" flipH="1" flipV="1">
              <a:off x="8546721" y="4760211"/>
              <a:ext cx="378189" cy="458975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B2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0" name="Łącznik prosty 9"/>
            <p:cNvCxnSpPr/>
            <p:nvPr/>
          </p:nvCxnSpPr>
          <p:spPr>
            <a:xfrm flipV="1">
              <a:off x="8869680" y="4937760"/>
              <a:ext cx="1" cy="219785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Łącznik prosty 10"/>
            <p:cNvCxnSpPr/>
            <p:nvPr/>
          </p:nvCxnSpPr>
          <p:spPr>
            <a:xfrm flipV="1">
              <a:off x="8563087" y="4970492"/>
              <a:ext cx="338866" cy="5380"/>
            </a:xfrm>
            <a:prstGeom prst="line">
              <a:avLst/>
            </a:prstGeom>
            <a:ln w="44450">
              <a:solidFill>
                <a:schemeClr val="bg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Prostokąt 3">
              <a:hlinkClick r:id="rId4" action="ppaction://hlinksldjump"/>
            </p:cNvPr>
            <p:cNvSpPr/>
            <p:nvPr/>
          </p:nvSpPr>
          <p:spPr>
            <a:xfrm rot="16200000" flipH="1" flipV="1">
              <a:off x="8447045" y="4592090"/>
              <a:ext cx="541424" cy="631543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>
                <a:alpha val="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3" name="Prostokąt 2"/>
          <p:cNvSpPr/>
          <p:nvPr/>
        </p:nvSpPr>
        <p:spPr>
          <a:xfrm>
            <a:off x="120308" y="1059157"/>
            <a:ext cx="390943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„</a:t>
            </a:r>
            <a:r>
              <a:rPr lang="pl-PL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Krótkie spięcie”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to serial opowiadający z subtelnym humorem, ciepłem i lekką ironią o tym, jak się kochać, mieszkać pod jednym dachem i nie zwariować. Każdy z odcinków jest krótką, zamkniętą historyjką, czyli serial można oglądać nie przejmując się kolejnością odcinków. </a:t>
            </a:r>
            <a:endParaRPr lang="pl-PL" sz="12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endParaRPr lang="pl-PL" sz="12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pl-PL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ONA i ON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czyli Anka i Maciek to kochająca się para trzydziestoparolatków z kilkuletnim związkowym stażem. „Kochająca się”, zdecydowanie nie znaczy idealna. Przeszli już fazę romantycznego zakochania, znają się coraz lepiej, odkrywają swoje wady i zalety, ukrywają swoje grzeszki i stosują małe manipulacje, żeby postawić na swoim. Uczą się wzajemnej akceptacji i sztuki kompromisu, a czasem dają upust swoim emocjom.</a:t>
            </a:r>
          </a:p>
          <a:p>
            <a:endParaRPr lang="pl-PL" sz="12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pl-PL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Podstawowe informacje o formacie:</a:t>
            </a:r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•   czas trwania odcinka: ok 3-5 min</a:t>
            </a:r>
          </a:p>
          <a:p>
            <a:endParaRPr lang="pl-PL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148852" y="162934"/>
            <a:ext cx="51036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ON I ONA. WENUS I MARS CZYLI KOSMOS W </a:t>
            </a:r>
            <a:r>
              <a:rPr lang="pl-PL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DOMU</a:t>
            </a:r>
            <a:endParaRPr lang="pl-PL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01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7" r="14244" b="20497"/>
          <a:stretch/>
        </p:blipFill>
        <p:spPr>
          <a:xfrm>
            <a:off x="4139513" y="-12357"/>
            <a:ext cx="5029202" cy="5152768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 rot="10800000" flipH="1" flipV="1">
            <a:off x="6400800" y="210065"/>
            <a:ext cx="2768964" cy="869442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  <a:gd name="connsiteX0" fmla="*/ 0 w 1638815"/>
              <a:gd name="connsiteY0" fmla="*/ 0 h 1055671"/>
              <a:gd name="connsiteX1" fmla="*/ 1638815 w 1638815"/>
              <a:gd name="connsiteY1" fmla="*/ 32368 h 1055671"/>
              <a:gd name="connsiteX2" fmla="*/ 1485066 w 1638815"/>
              <a:gd name="connsiteY2" fmla="*/ 901012 h 1055671"/>
              <a:gd name="connsiteX3" fmla="*/ 67978 w 1638815"/>
              <a:gd name="connsiteY3" fmla="*/ 1055671 h 1055671"/>
              <a:gd name="connsiteX4" fmla="*/ 0 w 163881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85066 w 1507325"/>
              <a:gd name="connsiteY2" fmla="*/ 901012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95585 w 1507325"/>
              <a:gd name="connsiteY2" fmla="*/ 931560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495585"/>
              <a:gd name="connsiteY0" fmla="*/ 0 h 1055671"/>
              <a:gd name="connsiteX1" fmla="*/ 1491546 w 1495585"/>
              <a:gd name="connsiteY1" fmla="*/ 1820 h 1055671"/>
              <a:gd name="connsiteX2" fmla="*/ 1495585 w 1495585"/>
              <a:gd name="connsiteY2" fmla="*/ 931560 h 1055671"/>
              <a:gd name="connsiteX3" fmla="*/ 67978 w 1495585"/>
              <a:gd name="connsiteY3" fmla="*/ 1055671 h 1055671"/>
              <a:gd name="connsiteX4" fmla="*/ 0 w 1495585"/>
              <a:gd name="connsiteY4" fmla="*/ 0 h 105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585" h="1055671">
                <a:moveTo>
                  <a:pt x="0" y="0"/>
                </a:moveTo>
                <a:lnTo>
                  <a:pt x="1491546" y="1820"/>
                </a:lnTo>
                <a:cubicBezTo>
                  <a:pt x="1492892" y="311733"/>
                  <a:pt x="1494239" y="621647"/>
                  <a:pt x="1495585" y="931560"/>
                </a:cubicBezTo>
                <a:lnTo>
                  <a:pt x="67978" y="1055671"/>
                </a:lnTo>
                <a:lnTo>
                  <a:pt x="0" y="0"/>
                </a:lnTo>
                <a:close/>
              </a:path>
            </a:pathLst>
          </a:custGeom>
          <a:solidFill>
            <a:srgbClr val="FFF70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 descr="apla_34.pn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17"/>
          <a:stretch/>
        </p:blipFill>
        <p:spPr>
          <a:xfrm>
            <a:off x="-2529" y="0"/>
            <a:ext cx="6477470" cy="5168552"/>
          </a:xfrm>
          <a:prstGeom prst="rect">
            <a:avLst/>
          </a:prstGeom>
        </p:spPr>
      </p:pic>
      <p:grpSp>
        <p:nvGrpSpPr>
          <p:cNvPr id="13" name="Grupa 12"/>
          <p:cNvGrpSpPr/>
          <p:nvPr/>
        </p:nvGrpSpPr>
        <p:grpSpPr>
          <a:xfrm>
            <a:off x="8642234" y="4803222"/>
            <a:ext cx="449315" cy="343545"/>
            <a:chOff x="8398042" y="4632161"/>
            <a:chExt cx="635486" cy="546632"/>
          </a:xfrm>
        </p:grpSpPr>
        <p:sp>
          <p:nvSpPr>
            <p:cNvPr id="14" name="Prostokąt 3"/>
            <p:cNvSpPr/>
            <p:nvPr/>
          </p:nvSpPr>
          <p:spPr>
            <a:xfrm rot="16200000" flipH="1" flipV="1">
              <a:off x="8443102" y="4587101"/>
              <a:ext cx="541423" cy="631544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3"/>
            <p:cNvSpPr/>
            <p:nvPr/>
          </p:nvSpPr>
          <p:spPr>
            <a:xfrm rot="16200000" flipH="1" flipV="1">
              <a:off x="8546721" y="4760211"/>
              <a:ext cx="378189" cy="458975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B2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6" name="Łącznik prosty 15"/>
            <p:cNvCxnSpPr/>
            <p:nvPr/>
          </p:nvCxnSpPr>
          <p:spPr>
            <a:xfrm flipV="1">
              <a:off x="8869680" y="4937760"/>
              <a:ext cx="1" cy="219785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y 16"/>
            <p:cNvCxnSpPr/>
            <p:nvPr/>
          </p:nvCxnSpPr>
          <p:spPr>
            <a:xfrm flipV="1">
              <a:off x="8563087" y="4970492"/>
              <a:ext cx="338866" cy="5380"/>
            </a:xfrm>
            <a:prstGeom prst="line">
              <a:avLst/>
            </a:prstGeom>
            <a:ln w="44450">
              <a:solidFill>
                <a:schemeClr val="bg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Prostokąt 3">
              <a:hlinkClick r:id="rId4" action="ppaction://hlinksldjump"/>
            </p:cNvPr>
            <p:cNvSpPr/>
            <p:nvPr/>
          </p:nvSpPr>
          <p:spPr>
            <a:xfrm rot="16200000" flipH="1" flipV="1">
              <a:off x="8447045" y="4592090"/>
              <a:ext cx="541424" cy="631543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>
                <a:alpha val="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9" name="Prostokąt 18"/>
          <p:cNvSpPr/>
          <p:nvPr/>
        </p:nvSpPr>
        <p:spPr>
          <a:xfrm>
            <a:off x="305806" y="399282"/>
            <a:ext cx="388313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Dwadzieścia cztery różne historie łączy tytułowe- łóżko. Każda z nich opowiada, czasami z ironicznym dystansem, innym razem z emocjonalną empatią, historie związana z tytułowym łóżkiem. </a:t>
            </a:r>
          </a:p>
          <a:p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Serial jest zaskakującym i oryginalnym spojrzeniem na uniwersalne problemy każdego człowieka bez względu na jego płeć, wiek, wykształcenie, seksualne preferencje czy religię.</a:t>
            </a:r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endParaRPr lang="pl-PL" sz="12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pl-PL" sz="12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Podstawowe informacje o formacie:</a:t>
            </a:r>
            <a:endParaRPr lang="pl-PL" sz="12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ormat: serial fabularny</a:t>
            </a:r>
          </a:p>
          <a:p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•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czas trwania odcinka: 7 min</a:t>
            </a:r>
          </a:p>
          <a:p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•   ilość odcinków: 24   </a:t>
            </a:r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6774090" y="335964"/>
            <a:ext cx="20697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l-PL" sz="3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ŁÓŻKU</a:t>
            </a:r>
            <a:endParaRPr lang="pl-PL" sz="3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upa 19"/>
          <p:cNvGrpSpPr/>
          <p:nvPr/>
        </p:nvGrpSpPr>
        <p:grpSpPr>
          <a:xfrm>
            <a:off x="8642233" y="4825007"/>
            <a:ext cx="449315" cy="343545"/>
            <a:chOff x="8398042" y="4632161"/>
            <a:chExt cx="635486" cy="546632"/>
          </a:xfrm>
        </p:grpSpPr>
        <p:sp>
          <p:nvSpPr>
            <p:cNvPr id="21" name="Prostokąt 3"/>
            <p:cNvSpPr/>
            <p:nvPr/>
          </p:nvSpPr>
          <p:spPr>
            <a:xfrm rot="16200000" flipH="1" flipV="1">
              <a:off x="8443102" y="4587101"/>
              <a:ext cx="541423" cy="631544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Prostokąt 3"/>
            <p:cNvSpPr/>
            <p:nvPr/>
          </p:nvSpPr>
          <p:spPr>
            <a:xfrm rot="16200000" flipH="1" flipV="1">
              <a:off x="8546721" y="4760211"/>
              <a:ext cx="378189" cy="458975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B2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23" name="Łącznik prosty 15"/>
            <p:cNvCxnSpPr/>
            <p:nvPr/>
          </p:nvCxnSpPr>
          <p:spPr>
            <a:xfrm flipV="1">
              <a:off x="8869680" y="4937760"/>
              <a:ext cx="1" cy="219785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Łącznik prosty 16"/>
            <p:cNvCxnSpPr/>
            <p:nvPr/>
          </p:nvCxnSpPr>
          <p:spPr>
            <a:xfrm flipV="1">
              <a:off x="8563087" y="4970492"/>
              <a:ext cx="338866" cy="5380"/>
            </a:xfrm>
            <a:prstGeom prst="line">
              <a:avLst/>
            </a:prstGeom>
            <a:ln w="44450">
              <a:solidFill>
                <a:schemeClr val="bg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Prostokąt 3">
              <a:hlinkClick r:id="rId4" action="ppaction://hlinksldjump"/>
            </p:cNvPr>
            <p:cNvSpPr/>
            <p:nvPr/>
          </p:nvSpPr>
          <p:spPr>
            <a:xfrm rot="16200000" flipH="1" flipV="1">
              <a:off x="8447045" y="4592090"/>
              <a:ext cx="541424" cy="631543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>
                <a:alpha val="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233225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C:\Users\kjaskula\Desktop\shutterstock_2534293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008" y="6165"/>
            <a:ext cx="7186980" cy="51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az 15" descr="apla_34.pn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17"/>
          <a:stretch/>
        </p:blipFill>
        <p:spPr>
          <a:xfrm flipV="1">
            <a:off x="0" y="-10511"/>
            <a:ext cx="6141834" cy="516855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7" name="Prostokąt 3"/>
          <p:cNvSpPr/>
          <p:nvPr/>
        </p:nvSpPr>
        <p:spPr>
          <a:xfrm rot="10800000" flipH="1" flipV="1">
            <a:off x="5498757" y="4040659"/>
            <a:ext cx="3680231" cy="716692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  <a:gd name="connsiteX0" fmla="*/ 0 w 1638815"/>
              <a:gd name="connsiteY0" fmla="*/ 0 h 1055671"/>
              <a:gd name="connsiteX1" fmla="*/ 1638815 w 1638815"/>
              <a:gd name="connsiteY1" fmla="*/ 32368 h 1055671"/>
              <a:gd name="connsiteX2" fmla="*/ 1485066 w 1638815"/>
              <a:gd name="connsiteY2" fmla="*/ 901012 h 1055671"/>
              <a:gd name="connsiteX3" fmla="*/ 67978 w 1638815"/>
              <a:gd name="connsiteY3" fmla="*/ 1055671 h 1055671"/>
              <a:gd name="connsiteX4" fmla="*/ 0 w 163881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85066 w 1507325"/>
              <a:gd name="connsiteY2" fmla="*/ 901012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95585 w 1507325"/>
              <a:gd name="connsiteY2" fmla="*/ 931560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495585"/>
              <a:gd name="connsiteY0" fmla="*/ 0 h 1055671"/>
              <a:gd name="connsiteX1" fmla="*/ 1491546 w 1495585"/>
              <a:gd name="connsiteY1" fmla="*/ 1820 h 1055671"/>
              <a:gd name="connsiteX2" fmla="*/ 1495585 w 1495585"/>
              <a:gd name="connsiteY2" fmla="*/ 931560 h 1055671"/>
              <a:gd name="connsiteX3" fmla="*/ 67978 w 1495585"/>
              <a:gd name="connsiteY3" fmla="*/ 1055671 h 1055671"/>
              <a:gd name="connsiteX4" fmla="*/ 0 w 1495585"/>
              <a:gd name="connsiteY4" fmla="*/ 0 h 105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585" h="1055671">
                <a:moveTo>
                  <a:pt x="0" y="0"/>
                </a:moveTo>
                <a:lnTo>
                  <a:pt x="1491546" y="1820"/>
                </a:lnTo>
                <a:cubicBezTo>
                  <a:pt x="1492892" y="311733"/>
                  <a:pt x="1494239" y="621647"/>
                  <a:pt x="1495585" y="931560"/>
                </a:cubicBezTo>
                <a:lnTo>
                  <a:pt x="67978" y="1055671"/>
                </a:lnTo>
                <a:lnTo>
                  <a:pt x="0" y="0"/>
                </a:lnTo>
                <a:close/>
              </a:path>
            </a:pathLst>
          </a:custGeom>
          <a:solidFill>
            <a:srgbClr val="FFF70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/>
          <p:cNvSpPr/>
          <p:nvPr/>
        </p:nvSpPr>
        <p:spPr>
          <a:xfrm>
            <a:off x="5252481" y="4098565"/>
            <a:ext cx="38868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28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DZIECINNIE PROSTE</a:t>
            </a:r>
            <a:endParaRPr lang="pl-PL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91186" y="162934"/>
            <a:ext cx="51036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KULINARNY PROGRAM Z GWIAZDAMI MASTERCHEF JUNIOR !</a:t>
            </a:r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120308" y="1059157"/>
            <a:ext cx="403980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Dwójka finalistów polskiej edycji programu </a:t>
            </a:r>
            <a:r>
              <a:rPr lang="pl-PL" sz="1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MasterChef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Junior udowodni Wam,  że gotowanie jest proste! </a:t>
            </a:r>
          </a:p>
          <a:p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Dziewczynka i chłopiec z fantastycznego duetu będą gospodarzami tego wyjątkowego programu kulinarnego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dla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dzieci, młodzieży, a także ich rodziców. </a:t>
            </a:r>
            <a:endParaRPr lang="pl-PL" sz="12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Każdy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z małych kucharzy w jednym odcinku przygotuje jedno danie.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Ich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autorskie przepisy skierowane będą zarówno do tych, którzy dopiero stawiają swoje pierwsze kulinarne kroki, jak i do tych, którzy czują się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kuchni jak ryba w wodzie! </a:t>
            </a:r>
          </a:p>
          <a:p>
            <a:endParaRPr lang="pl-PL" sz="12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pl-PL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Podstawowe informacje o formacie:</a:t>
            </a:r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•   i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lość odcinków: 13 lub 18 odc. (</a:t>
            </a:r>
            <a:r>
              <a:rPr lang="pl-PL" sz="12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tbc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) po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ok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8-10 min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 każdego odcinka </a:t>
            </a:r>
            <a:r>
              <a:rPr lang="pl-PL" sz="12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extrasy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emitowane na kanałach </a:t>
            </a:r>
            <a:r>
              <a:rPr lang="pl-PL" sz="1200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socialowych</a:t>
            </a:r>
            <a:endParaRPr lang="pl-PL" sz="12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TG 8-14 lat wraz z rodzicami</a:t>
            </a:r>
          </a:p>
          <a:p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endParaRPr lang="pl-PL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21" name="Prostokąt 3">
            <a:hlinkClick r:id="rId4" action="ppaction://hlinksldjump"/>
          </p:cNvPr>
          <p:cNvSpPr/>
          <p:nvPr/>
        </p:nvSpPr>
        <p:spPr>
          <a:xfrm rot="16200000" flipH="1" flipV="1">
            <a:off x="8536099" y="4587499"/>
            <a:ext cx="340271" cy="945506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  <a:gd name="connsiteX0" fmla="*/ 0 w 1638815"/>
              <a:gd name="connsiteY0" fmla="*/ 0 h 1055671"/>
              <a:gd name="connsiteX1" fmla="*/ 1638815 w 1638815"/>
              <a:gd name="connsiteY1" fmla="*/ 32368 h 1055671"/>
              <a:gd name="connsiteX2" fmla="*/ 1485066 w 1638815"/>
              <a:gd name="connsiteY2" fmla="*/ 901012 h 1055671"/>
              <a:gd name="connsiteX3" fmla="*/ 67978 w 1638815"/>
              <a:gd name="connsiteY3" fmla="*/ 1055671 h 1055671"/>
              <a:gd name="connsiteX4" fmla="*/ 0 w 163881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85066 w 1507325"/>
              <a:gd name="connsiteY2" fmla="*/ 901012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95585 w 1507325"/>
              <a:gd name="connsiteY2" fmla="*/ 931560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495585"/>
              <a:gd name="connsiteY0" fmla="*/ 0 h 1055671"/>
              <a:gd name="connsiteX1" fmla="*/ 1491546 w 1495585"/>
              <a:gd name="connsiteY1" fmla="*/ 1820 h 1055671"/>
              <a:gd name="connsiteX2" fmla="*/ 1495585 w 1495585"/>
              <a:gd name="connsiteY2" fmla="*/ 931560 h 1055671"/>
              <a:gd name="connsiteX3" fmla="*/ 67978 w 1495585"/>
              <a:gd name="connsiteY3" fmla="*/ 1055671 h 1055671"/>
              <a:gd name="connsiteX4" fmla="*/ 0 w 1495585"/>
              <a:gd name="connsiteY4" fmla="*/ 0 h 105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585" h="1055671">
                <a:moveTo>
                  <a:pt x="0" y="0"/>
                </a:moveTo>
                <a:lnTo>
                  <a:pt x="1491546" y="1820"/>
                </a:lnTo>
                <a:cubicBezTo>
                  <a:pt x="1492892" y="311733"/>
                  <a:pt x="1494239" y="621647"/>
                  <a:pt x="1495585" y="931560"/>
                </a:cubicBezTo>
                <a:lnTo>
                  <a:pt x="67978" y="1055671"/>
                </a:lnTo>
                <a:lnTo>
                  <a:pt x="0" y="0"/>
                </a:lnTo>
                <a:close/>
              </a:path>
            </a:pathLst>
          </a:custGeom>
          <a:solidFill>
            <a:srgbClr val="FFF709">
              <a:alpha val="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7" name="Grupa 6"/>
          <p:cNvGrpSpPr/>
          <p:nvPr/>
        </p:nvGrpSpPr>
        <p:grpSpPr>
          <a:xfrm rot="10800000" flipH="1">
            <a:off x="8526531" y="-10511"/>
            <a:ext cx="500936" cy="343545"/>
            <a:chOff x="8398042" y="4632161"/>
            <a:chExt cx="635486" cy="546632"/>
          </a:xfrm>
        </p:grpSpPr>
        <p:sp>
          <p:nvSpPr>
            <p:cNvPr id="8" name="Prostokąt 3"/>
            <p:cNvSpPr/>
            <p:nvPr/>
          </p:nvSpPr>
          <p:spPr>
            <a:xfrm rot="16200000" flipH="1" flipV="1">
              <a:off x="8443102" y="4587101"/>
              <a:ext cx="541423" cy="631544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Prostokąt 3"/>
            <p:cNvSpPr/>
            <p:nvPr/>
          </p:nvSpPr>
          <p:spPr>
            <a:xfrm rot="16200000" flipH="1" flipV="1">
              <a:off x="8546721" y="4760211"/>
              <a:ext cx="378189" cy="458975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B2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0" name="Łącznik prosty 9"/>
            <p:cNvCxnSpPr/>
            <p:nvPr/>
          </p:nvCxnSpPr>
          <p:spPr>
            <a:xfrm flipV="1">
              <a:off x="8869680" y="4937760"/>
              <a:ext cx="1" cy="219785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Łącznik prosty 10"/>
            <p:cNvCxnSpPr/>
            <p:nvPr/>
          </p:nvCxnSpPr>
          <p:spPr>
            <a:xfrm flipV="1">
              <a:off x="8563087" y="4970492"/>
              <a:ext cx="338866" cy="5380"/>
            </a:xfrm>
            <a:prstGeom prst="line">
              <a:avLst/>
            </a:prstGeom>
            <a:ln w="44450">
              <a:solidFill>
                <a:schemeClr val="bg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Prostokąt 3">
              <a:hlinkClick r:id="rId4" action="ppaction://hlinksldjump"/>
            </p:cNvPr>
            <p:cNvSpPr/>
            <p:nvPr/>
          </p:nvSpPr>
          <p:spPr>
            <a:xfrm rot="16200000" flipH="1" flipV="1">
              <a:off x="8447045" y="4592090"/>
              <a:ext cx="541424" cy="631543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>
                <a:alpha val="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421659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pl.grupa.iti\dfsMarketing\BRGrafika\GRAFIKI_ZDJĘCIA\LUDZIE\DZIECI\shutterstock_4167981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127" y="1"/>
            <a:ext cx="7071637" cy="514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 rot="10800000" flipH="1" flipV="1">
            <a:off x="5633945" y="210065"/>
            <a:ext cx="3535819" cy="869442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  <a:gd name="connsiteX0" fmla="*/ 0 w 1638815"/>
              <a:gd name="connsiteY0" fmla="*/ 0 h 1055671"/>
              <a:gd name="connsiteX1" fmla="*/ 1638815 w 1638815"/>
              <a:gd name="connsiteY1" fmla="*/ 32368 h 1055671"/>
              <a:gd name="connsiteX2" fmla="*/ 1485066 w 1638815"/>
              <a:gd name="connsiteY2" fmla="*/ 901012 h 1055671"/>
              <a:gd name="connsiteX3" fmla="*/ 67978 w 1638815"/>
              <a:gd name="connsiteY3" fmla="*/ 1055671 h 1055671"/>
              <a:gd name="connsiteX4" fmla="*/ 0 w 163881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85066 w 1507325"/>
              <a:gd name="connsiteY2" fmla="*/ 901012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95585 w 1507325"/>
              <a:gd name="connsiteY2" fmla="*/ 931560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495585"/>
              <a:gd name="connsiteY0" fmla="*/ 0 h 1055671"/>
              <a:gd name="connsiteX1" fmla="*/ 1491546 w 1495585"/>
              <a:gd name="connsiteY1" fmla="*/ 1820 h 1055671"/>
              <a:gd name="connsiteX2" fmla="*/ 1495585 w 1495585"/>
              <a:gd name="connsiteY2" fmla="*/ 931560 h 1055671"/>
              <a:gd name="connsiteX3" fmla="*/ 67978 w 1495585"/>
              <a:gd name="connsiteY3" fmla="*/ 1055671 h 1055671"/>
              <a:gd name="connsiteX4" fmla="*/ 0 w 1495585"/>
              <a:gd name="connsiteY4" fmla="*/ 0 h 105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585" h="1055671">
                <a:moveTo>
                  <a:pt x="0" y="0"/>
                </a:moveTo>
                <a:lnTo>
                  <a:pt x="1491546" y="1820"/>
                </a:lnTo>
                <a:cubicBezTo>
                  <a:pt x="1492892" y="311733"/>
                  <a:pt x="1494239" y="621647"/>
                  <a:pt x="1495585" y="931560"/>
                </a:cubicBezTo>
                <a:lnTo>
                  <a:pt x="67978" y="1055671"/>
                </a:lnTo>
                <a:lnTo>
                  <a:pt x="0" y="0"/>
                </a:lnTo>
                <a:close/>
              </a:path>
            </a:pathLst>
          </a:custGeom>
          <a:solidFill>
            <a:srgbClr val="FFF70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 descr="apla_34.pn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17"/>
          <a:stretch/>
        </p:blipFill>
        <p:spPr>
          <a:xfrm>
            <a:off x="-2529" y="0"/>
            <a:ext cx="6003279" cy="5168552"/>
          </a:xfrm>
          <a:prstGeom prst="rect">
            <a:avLst/>
          </a:prstGeom>
        </p:spPr>
      </p:pic>
      <p:grpSp>
        <p:nvGrpSpPr>
          <p:cNvPr id="13" name="Grupa 12"/>
          <p:cNvGrpSpPr/>
          <p:nvPr/>
        </p:nvGrpSpPr>
        <p:grpSpPr>
          <a:xfrm>
            <a:off x="8642234" y="4803222"/>
            <a:ext cx="449315" cy="343545"/>
            <a:chOff x="8398042" y="4632161"/>
            <a:chExt cx="635486" cy="546632"/>
          </a:xfrm>
        </p:grpSpPr>
        <p:sp>
          <p:nvSpPr>
            <p:cNvPr id="14" name="Prostokąt 3"/>
            <p:cNvSpPr/>
            <p:nvPr/>
          </p:nvSpPr>
          <p:spPr>
            <a:xfrm rot="16200000" flipH="1" flipV="1">
              <a:off x="8443102" y="4587101"/>
              <a:ext cx="541423" cy="631544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3"/>
            <p:cNvSpPr/>
            <p:nvPr/>
          </p:nvSpPr>
          <p:spPr>
            <a:xfrm rot="16200000" flipH="1" flipV="1">
              <a:off x="8546721" y="4760211"/>
              <a:ext cx="378189" cy="458975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B2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6" name="Łącznik prosty 15"/>
            <p:cNvCxnSpPr/>
            <p:nvPr/>
          </p:nvCxnSpPr>
          <p:spPr>
            <a:xfrm flipV="1">
              <a:off x="8869680" y="4937760"/>
              <a:ext cx="1" cy="219785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y 16"/>
            <p:cNvCxnSpPr/>
            <p:nvPr/>
          </p:nvCxnSpPr>
          <p:spPr>
            <a:xfrm flipV="1">
              <a:off x="8563087" y="4970492"/>
              <a:ext cx="338866" cy="5380"/>
            </a:xfrm>
            <a:prstGeom prst="line">
              <a:avLst/>
            </a:prstGeom>
            <a:ln w="44450">
              <a:solidFill>
                <a:schemeClr val="bg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Prostokąt 3">
              <a:hlinkClick r:id="rId4" action="ppaction://hlinksldjump"/>
            </p:cNvPr>
            <p:cNvSpPr/>
            <p:nvPr/>
          </p:nvSpPr>
          <p:spPr>
            <a:xfrm rot="16200000" flipH="1" flipV="1">
              <a:off x="8447045" y="4592090"/>
              <a:ext cx="541424" cy="631543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>
                <a:alpha val="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9" name="Prostokąt 18"/>
          <p:cNvSpPr/>
          <p:nvPr/>
        </p:nvSpPr>
        <p:spPr>
          <a:xfrm>
            <a:off x="305806" y="399282"/>
            <a:ext cx="3883135" cy="431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Kolekcja Kids – </a:t>
            </a:r>
            <a:r>
              <a:rPr lang="pl-PL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Bajki </a:t>
            </a:r>
            <a:r>
              <a:rPr lang="pl-PL" sz="12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bez opłat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to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wyjątkowa strefa dla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dzieci (ze specjalnie wyselekcjonowanym kontentem w ramach strefy AVOD),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gdzie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najmłodsi bez żadnych ograniczeń mogą oglądać swoich ulubionych bajkowych 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bohaterów.</a:t>
            </a:r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endParaRPr lang="pl-PL" sz="12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endParaRPr lang="pl-PL" sz="12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pl-PL" sz="12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Znajdziesz tu bajki takie jak</a:t>
            </a:r>
            <a:r>
              <a:rPr lang="pl-PL" sz="12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„</a:t>
            </a:r>
            <a:r>
              <a:rPr lang="pl-PL" sz="1200" i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Teletubisie</a:t>
            </a:r>
            <a:r>
              <a:rPr lang="pl-PL" sz="1200" i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”, </a:t>
            </a:r>
            <a:r>
              <a:rPr lang="pl-PL" sz="1200" i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„</a:t>
            </a:r>
            <a:r>
              <a:rPr lang="pl-PL" sz="1200" i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Marta mówi”, „Inspektor Gadget”, „</a:t>
            </a:r>
            <a:r>
              <a:rPr lang="pl-PL" sz="1200" i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Dobranocny</a:t>
            </a:r>
            <a:r>
              <a:rPr lang="pl-PL" sz="1200" i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ogród”, „Kajtuś”, „</a:t>
            </a:r>
            <a:r>
              <a:rPr lang="pl-PL" sz="1200" i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Sabrina</a:t>
            </a:r>
            <a:r>
              <a:rPr lang="pl-PL" sz="1200" i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sekretne życie”, „My </a:t>
            </a:r>
            <a:r>
              <a:rPr lang="pl-PL" sz="1200" i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little</a:t>
            </a:r>
            <a:r>
              <a:rPr lang="pl-PL" sz="1200" i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pl-PL" sz="1200" i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Pony”oraz</a:t>
            </a:r>
            <a:r>
              <a:rPr lang="pl-PL" sz="1200" i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 kultowe produkcje jak: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pl-PL" sz="1200" i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„Sąsiedzi</a:t>
            </a:r>
            <a:r>
              <a:rPr lang="pl-PL" sz="1200" i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”.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pl-PL" sz="12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pl-PL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To jedynie część pozycji,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pl-PL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które z pewnością zaabsorbują uwagę najmłodszych.</a:t>
            </a:r>
          </a:p>
          <a:p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   </a:t>
            </a:r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5768935" y="335964"/>
            <a:ext cx="3246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l-PL" sz="3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KOLEKCJA KIDS</a:t>
            </a:r>
            <a:endParaRPr lang="pl-PL" sz="3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upa 19"/>
          <p:cNvGrpSpPr/>
          <p:nvPr/>
        </p:nvGrpSpPr>
        <p:grpSpPr>
          <a:xfrm>
            <a:off x="8642233" y="4825007"/>
            <a:ext cx="449315" cy="343545"/>
            <a:chOff x="8398042" y="4632161"/>
            <a:chExt cx="635486" cy="546632"/>
          </a:xfrm>
        </p:grpSpPr>
        <p:sp>
          <p:nvSpPr>
            <p:cNvPr id="21" name="Prostokąt 3"/>
            <p:cNvSpPr/>
            <p:nvPr/>
          </p:nvSpPr>
          <p:spPr>
            <a:xfrm rot="16200000" flipH="1" flipV="1">
              <a:off x="8443102" y="4587101"/>
              <a:ext cx="541423" cy="631544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Prostokąt 3"/>
            <p:cNvSpPr/>
            <p:nvPr/>
          </p:nvSpPr>
          <p:spPr>
            <a:xfrm rot="16200000" flipH="1" flipV="1">
              <a:off x="8546721" y="4760211"/>
              <a:ext cx="378189" cy="458975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B2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23" name="Łącznik prosty 15"/>
            <p:cNvCxnSpPr/>
            <p:nvPr/>
          </p:nvCxnSpPr>
          <p:spPr>
            <a:xfrm flipV="1">
              <a:off x="8869680" y="4937760"/>
              <a:ext cx="1" cy="219785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Łącznik prosty 16"/>
            <p:cNvCxnSpPr/>
            <p:nvPr/>
          </p:nvCxnSpPr>
          <p:spPr>
            <a:xfrm flipV="1">
              <a:off x="8563087" y="4970492"/>
              <a:ext cx="338866" cy="5380"/>
            </a:xfrm>
            <a:prstGeom prst="line">
              <a:avLst/>
            </a:prstGeom>
            <a:ln w="44450">
              <a:solidFill>
                <a:schemeClr val="bg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Prostokąt 3">
              <a:hlinkClick r:id="rId4" action="ppaction://hlinksldjump"/>
            </p:cNvPr>
            <p:cNvSpPr/>
            <p:nvPr/>
          </p:nvSpPr>
          <p:spPr>
            <a:xfrm rot="16200000" flipH="1" flipV="1">
              <a:off x="8447045" y="4592090"/>
              <a:ext cx="541424" cy="631543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>
                <a:alpha val="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020" y="4239737"/>
            <a:ext cx="909765" cy="90976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782" y="3220660"/>
            <a:ext cx="914528" cy="905002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164" y="2210912"/>
            <a:ext cx="909765" cy="905002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782" y="1179340"/>
            <a:ext cx="895475" cy="90976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3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http://devel.telemagazyn.ppstatic.pl/3a/8f/a1cbcbde21460788a0c4dc0b13ab.10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44"/>
          <a:stretch/>
        </p:blipFill>
        <p:spPr bwMode="auto">
          <a:xfrm>
            <a:off x="76201" y="-1"/>
            <a:ext cx="9149864" cy="51648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 rot="10800000" flipH="1" flipV="1">
            <a:off x="5362575" y="210065"/>
            <a:ext cx="3807189" cy="869442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  <a:gd name="connsiteX0" fmla="*/ 0 w 1638815"/>
              <a:gd name="connsiteY0" fmla="*/ 0 h 1055671"/>
              <a:gd name="connsiteX1" fmla="*/ 1638815 w 1638815"/>
              <a:gd name="connsiteY1" fmla="*/ 32368 h 1055671"/>
              <a:gd name="connsiteX2" fmla="*/ 1485066 w 1638815"/>
              <a:gd name="connsiteY2" fmla="*/ 901012 h 1055671"/>
              <a:gd name="connsiteX3" fmla="*/ 67978 w 1638815"/>
              <a:gd name="connsiteY3" fmla="*/ 1055671 h 1055671"/>
              <a:gd name="connsiteX4" fmla="*/ 0 w 163881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85066 w 1507325"/>
              <a:gd name="connsiteY2" fmla="*/ 901012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95585 w 1507325"/>
              <a:gd name="connsiteY2" fmla="*/ 931560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495585"/>
              <a:gd name="connsiteY0" fmla="*/ 0 h 1055671"/>
              <a:gd name="connsiteX1" fmla="*/ 1491546 w 1495585"/>
              <a:gd name="connsiteY1" fmla="*/ 1820 h 1055671"/>
              <a:gd name="connsiteX2" fmla="*/ 1495585 w 1495585"/>
              <a:gd name="connsiteY2" fmla="*/ 931560 h 1055671"/>
              <a:gd name="connsiteX3" fmla="*/ 67978 w 1495585"/>
              <a:gd name="connsiteY3" fmla="*/ 1055671 h 1055671"/>
              <a:gd name="connsiteX4" fmla="*/ 0 w 1495585"/>
              <a:gd name="connsiteY4" fmla="*/ 0 h 105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585" h="1055671">
                <a:moveTo>
                  <a:pt x="0" y="0"/>
                </a:moveTo>
                <a:lnTo>
                  <a:pt x="1491546" y="1820"/>
                </a:lnTo>
                <a:cubicBezTo>
                  <a:pt x="1492892" y="311733"/>
                  <a:pt x="1494239" y="621647"/>
                  <a:pt x="1495585" y="931560"/>
                </a:cubicBezTo>
                <a:lnTo>
                  <a:pt x="67978" y="1055671"/>
                </a:lnTo>
                <a:lnTo>
                  <a:pt x="0" y="0"/>
                </a:lnTo>
                <a:close/>
              </a:path>
            </a:pathLst>
          </a:custGeom>
          <a:solidFill>
            <a:srgbClr val="FFF70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 descr="apla_34.pn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17"/>
          <a:stretch/>
        </p:blipFill>
        <p:spPr>
          <a:xfrm>
            <a:off x="-2529" y="0"/>
            <a:ext cx="6477470" cy="5168552"/>
          </a:xfrm>
          <a:prstGeom prst="rect">
            <a:avLst/>
          </a:prstGeom>
        </p:spPr>
      </p:pic>
      <p:grpSp>
        <p:nvGrpSpPr>
          <p:cNvPr id="13" name="Grupa 12"/>
          <p:cNvGrpSpPr/>
          <p:nvPr/>
        </p:nvGrpSpPr>
        <p:grpSpPr>
          <a:xfrm>
            <a:off x="8642234" y="4803222"/>
            <a:ext cx="449315" cy="343545"/>
            <a:chOff x="8398042" y="4632161"/>
            <a:chExt cx="635486" cy="546632"/>
          </a:xfrm>
        </p:grpSpPr>
        <p:sp>
          <p:nvSpPr>
            <p:cNvPr id="14" name="Prostokąt 3"/>
            <p:cNvSpPr/>
            <p:nvPr/>
          </p:nvSpPr>
          <p:spPr>
            <a:xfrm rot="16200000" flipH="1" flipV="1">
              <a:off x="8443102" y="4587101"/>
              <a:ext cx="541423" cy="631544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3"/>
            <p:cNvSpPr/>
            <p:nvPr/>
          </p:nvSpPr>
          <p:spPr>
            <a:xfrm rot="16200000" flipH="1" flipV="1">
              <a:off x="8546721" y="4760211"/>
              <a:ext cx="378189" cy="458975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B2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6" name="Łącznik prosty 15"/>
            <p:cNvCxnSpPr/>
            <p:nvPr/>
          </p:nvCxnSpPr>
          <p:spPr>
            <a:xfrm flipV="1">
              <a:off x="8869680" y="4937760"/>
              <a:ext cx="1" cy="219785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y 16"/>
            <p:cNvCxnSpPr/>
            <p:nvPr/>
          </p:nvCxnSpPr>
          <p:spPr>
            <a:xfrm flipV="1">
              <a:off x="8563087" y="4970492"/>
              <a:ext cx="338866" cy="5380"/>
            </a:xfrm>
            <a:prstGeom prst="line">
              <a:avLst/>
            </a:prstGeom>
            <a:ln w="44450">
              <a:solidFill>
                <a:schemeClr val="bg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Prostokąt 3">
              <a:hlinkClick r:id="rId4" action="ppaction://hlinksldjump"/>
            </p:cNvPr>
            <p:cNvSpPr/>
            <p:nvPr/>
          </p:nvSpPr>
          <p:spPr>
            <a:xfrm rot="16200000" flipH="1" flipV="1">
              <a:off x="8447045" y="4592090"/>
              <a:ext cx="541424" cy="631543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>
                <a:alpha val="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9" name="Prostokąt 18"/>
          <p:cNvSpPr/>
          <p:nvPr/>
        </p:nvSpPr>
        <p:spPr>
          <a:xfrm>
            <a:off x="305806" y="399282"/>
            <a:ext cx="388313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Lips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pl-PL" sz="1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Sync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Battle </a:t>
            </a:r>
            <a:r>
              <a:rPr lang="pl-PL" sz="1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Ustawka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to polska adaptacja bijącego rekordy popularności amerykańskiego rozrywkowego show. W drugiej edycji, tak jak w pierwszej nie zabraknie emocji, celebrytów cieszących się olbrzymią popularnością wśród młodej widowni oraz ekscentrycznych prowadzących*.</a:t>
            </a:r>
          </a:p>
          <a:p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 każdym tygodniu emisji programu różni celebryci podejmują starcie - poruszając ustami do muzyki, naśladują znanych wykonawców. </a:t>
            </a:r>
          </a:p>
          <a:p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Korzystają z playbacku celem wzajemnej eliminacji. Sędzią jest publiczność, która decyduje, który uczestnik najlepiej synchronizował ruch ust z tekstem piosenki, do której śpiewa.</a:t>
            </a:r>
          </a:p>
          <a:p>
            <a:endParaRPr lang="pl-PL" sz="12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pl-PL" sz="12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Podstawowe informacje o formacie:</a:t>
            </a:r>
            <a:endParaRPr lang="pl-PL" sz="1200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ormat: online show</a:t>
            </a:r>
          </a:p>
          <a:p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• </a:t>
            </a:r>
            <a:r>
              <a:rPr lang="pl-PL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czas trwania odcinka: ok 23 min</a:t>
            </a:r>
          </a:p>
          <a:p>
            <a:r>
              <a:rPr lang="pl-PL" sz="1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•   ilość odcinków: ok 10  </a:t>
            </a:r>
            <a:endParaRPr lang="pl-PL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5514975" y="335964"/>
            <a:ext cx="35737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3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LIP SYNC BATTLE</a:t>
            </a:r>
            <a:endParaRPr lang="pl-PL" sz="3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upa 19"/>
          <p:cNvGrpSpPr/>
          <p:nvPr/>
        </p:nvGrpSpPr>
        <p:grpSpPr>
          <a:xfrm>
            <a:off x="8642233" y="4825007"/>
            <a:ext cx="449315" cy="343545"/>
            <a:chOff x="8398042" y="4632161"/>
            <a:chExt cx="635486" cy="546632"/>
          </a:xfrm>
        </p:grpSpPr>
        <p:sp>
          <p:nvSpPr>
            <p:cNvPr id="21" name="Prostokąt 3"/>
            <p:cNvSpPr/>
            <p:nvPr/>
          </p:nvSpPr>
          <p:spPr>
            <a:xfrm rot="16200000" flipH="1" flipV="1">
              <a:off x="8443102" y="4587101"/>
              <a:ext cx="541423" cy="631544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Prostokąt 3"/>
            <p:cNvSpPr/>
            <p:nvPr/>
          </p:nvSpPr>
          <p:spPr>
            <a:xfrm rot="16200000" flipH="1" flipV="1">
              <a:off x="8546721" y="4760211"/>
              <a:ext cx="378189" cy="458975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B2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23" name="Łącznik prosty 15"/>
            <p:cNvCxnSpPr/>
            <p:nvPr/>
          </p:nvCxnSpPr>
          <p:spPr>
            <a:xfrm flipV="1">
              <a:off x="8869680" y="4937760"/>
              <a:ext cx="1" cy="219785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Łącznik prosty 16"/>
            <p:cNvCxnSpPr/>
            <p:nvPr/>
          </p:nvCxnSpPr>
          <p:spPr>
            <a:xfrm flipV="1">
              <a:off x="8563087" y="4970492"/>
              <a:ext cx="338866" cy="5380"/>
            </a:xfrm>
            <a:prstGeom prst="line">
              <a:avLst/>
            </a:prstGeom>
            <a:ln w="44450">
              <a:solidFill>
                <a:schemeClr val="bg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Prostokąt 3">
              <a:hlinkClick r:id="rId4" action="ppaction://hlinksldjump"/>
            </p:cNvPr>
            <p:cNvSpPr/>
            <p:nvPr/>
          </p:nvSpPr>
          <p:spPr>
            <a:xfrm rot="16200000" flipH="1" flipV="1">
              <a:off x="8447045" y="4592090"/>
              <a:ext cx="541424" cy="631543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>
                <a:alpha val="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41266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" r="5849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8" name="Obraz 7" descr="apla_42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212"/>
          <a:stretch/>
        </p:blipFill>
        <p:spPr>
          <a:xfrm>
            <a:off x="-2709" y="-401318"/>
            <a:ext cx="9141293" cy="3288303"/>
          </a:xfrm>
          <a:prstGeom prst="rect">
            <a:avLst/>
          </a:prstGeom>
        </p:spPr>
      </p:pic>
      <p:pic>
        <p:nvPicPr>
          <p:cNvPr id="9" name="Obraz 8" descr="apla_2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936"/>
          <a:stretch/>
        </p:blipFill>
        <p:spPr>
          <a:xfrm>
            <a:off x="-1" y="2452254"/>
            <a:ext cx="9141293" cy="1620981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933" y="19738"/>
            <a:ext cx="6375411" cy="5201526"/>
          </a:xfrm>
          <a:prstGeom prst="rect">
            <a:avLst/>
          </a:prstGeom>
        </p:spPr>
      </p:pic>
      <p:pic>
        <p:nvPicPr>
          <p:cNvPr id="11" name="Obraz 10" descr="apla_2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99" b="46936"/>
          <a:stretch/>
        </p:blipFill>
        <p:spPr>
          <a:xfrm>
            <a:off x="3726873" y="2471993"/>
            <a:ext cx="5411711" cy="1620981"/>
          </a:xfrm>
          <a:prstGeom prst="rect">
            <a:avLst/>
          </a:prstGeom>
        </p:spPr>
      </p:pic>
      <p:pic>
        <p:nvPicPr>
          <p:cNvPr id="10" name="Obraz 9" descr="logo_new.jpg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1877" y="2518719"/>
            <a:ext cx="2586374" cy="105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2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5"/>
          <p:cNvSpPr txBox="1"/>
          <p:nvPr/>
        </p:nvSpPr>
        <p:spPr>
          <a:xfrm>
            <a:off x="7038937" y="13243"/>
            <a:ext cx="2105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latin typeface="Open Sans"/>
                <a:cs typeface="Open Sans"/>
              </a:rPr>
              <a:t>TIMELINE</a:t>
            </a:r>
            <a:endParaRPr lang="en-US" sz="3200" b="1" dirty="0">
              <a:latin typeface="Open Sans"/>
              <a:cs typeface="Open Sans"/>
            </a:endParaRPr>
          </a:p>
        </p:txBody>
      </p:sp>
      <p:sp>
        <p:nvSpPr>
          <p:cNvPr id="21" name="TextBox 38"/>
          <p:cNvSpPr txBox="1"/>
          <p:nvPr/>
        </p:nvSpPr>
        <p:spPr>
          <a:xfrm>
            <a:off x="568068" y="2713566"/>
            <a:ext cx="487780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algn="ctr"/>
            <a:r>
              <a:rPr lang="pl-PL" sz="900" b="1" dirty="0" smtClean="0">
                <a:solidFill>
                  <a:srgbClr val="20B2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MAJ</a:t>
            </a:r>
            <a:endParaRPr lang="en-US" sz="900" b="1" dirty="0">
              <a:solidFill>
                <a:srgbClr val="20B2D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40"/>
          <p:cNvSpPr txBox="1"/>
          <p:nvPr/>
        </p:nvSpPr>
        <p:spPr>
          <a:xfrm>
            <a:off x="2733858" y="3328986"/>
            <a:ext cx="487780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algn="ctr"/>
            <a:r>
              <a:rPr lang="pl-PL" sz="900" b="1" dirty="0" smtClean="0">
                <a:solidFill>
                  <a:srgbClr val="20B2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LIPIEC</a:t>
            </a:r>
            <a:endParaRPr lang="en-US" sz="900" b="1" dirty="0">
              <a:solidFill>
                <a:srgbClr val="20B2D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41"/>
          <p:cNvSpPr txBox="1"/>
          <p:nvPr/>
        </p:nvSpPr>
        <p:spPr>
          <a:xfrm>
            <a:off x="3811956" y="3378414"/>
            <a:ext cx="666028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algn="ctr"/>
            <a:r>
              <a:rPr lang="pl-PL" sz="900" b="1" dirty="0" smtClean="0">
                <a:solidFill>
                  <a:srgbClr val="20B2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SIERPIEŃ</a:t>
            </a:r>
            <a:endParaRPr lang="en-US" sz="900" b="1" dirty="0">
              <a:solidFill>
                <a:srgbClr val="20B2D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42"/>
          <p:cNvSpPr txBox="1"/>
          <p:nvPr/>
        </p:nvSpPr>
        <p:spPr>
          <a:xfrm>
            <a:off x="4894050" y="3378414"/>
            <a:ext cx="781463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algn="ctr"/>
            <a:r>
              <a:rPr lang="pl-PL" sz="900" b="1" dirty="0" smtClean="0">
                <a:solidFill>
                  <a:srgbClr val="20B2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WRZESIEŃ</a:t>
            </a:r>
            <a:endParaRPr lang="en-US" sz="900" b="1" dirty="0">
              <a:solidFill>
                <a:srgbClr val="20B2D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43"/>
          <p:cNvSpPr txBox="1"/>
          <p:nvPr/>
        </p:nvSpPr>
        <p:spPr>
          <a:xfrm>
            <a:off x="5556827" y="2747235"/>
            <a:ext cx="782444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algn="ctr"/>
            <a:r>
              <a:rPr lang="pl-PL" sz="900" b="1" dirty="0" smtClean="0">
                <a:solidFill>
                  <a:srgbClr val="20B2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PAŹDZIERNIK</a:t>
            </a:r>
            <a:endParaRPr lang="en-US" sz="900" b="1" dirty="0">
              <a:solidFill>
                <a:srgbClr val="20B2D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6" name="Straight Arrow Connector 3"/>
          <p:cNvCxnSpPr/>
          <p:nvPr/>
        </p:nvCxnSpPr>
        <p:spPr>
          <a:xfrm flipV="1">
            <a:off x="90613" y="3103477"/>
            <a:ext cx="8338797" cy="6374"/>
          </a:xfrm>
          <a:prstGeom prst="straightConnector1">
            <a:avLst/>
          </a:prstGeom>
          <a:ln w="50800">
            <a:solidFill>
              <a:srgbClr val="20B2DE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a 26"/>
          <p:cNvGrpSpPr/>
          <p:nvPr/>
        </p:nvGrpSpPr>
        <p:grpSpPr>
          <a:xfrm>
            <a:off x="640527" y="2930923"/>
            <a:ext cx="329633" cy="329633"/>
            <a:chOff x="4638531" y="3271324"/>
            <a:chExt cx="439511" cy="439511"/>
          </a:xfrm>
        </p:grpSpPr>
        <p:sp>
          <p:nvSpPr>
            <p:cNvPr id="28" name="Oval 18"/>
            <p:cNvSpPr/>
            <p:nvPr/>
          </p:nvSpPr>
          <p:spPr>
            <a:xfrm>
              <a:off x="4638531" y="3271324"/>
              <a:ext cx="439511" cy="43951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20B2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5" dirty="0" err="1">
                <a:solidFill>
                  <a:schemeClr val="tx1"/>
                </a:solidFill>
              </a:endParaRPr>
            </a:p>
          </p:txBody>
        </p:sp>
        <p:sp>
          <p:nvSpPr>
            <p:cNvPr id="29" name="Oval 19"/>
            <p:cNvSpPr/>
            <p:nvPr/>
          </p:nvSpPr>
          <p:spPr>
            <a:xfrm>
              <a:off x="4752644" y="3385436"/>
              <a:ext cx="211284" cy="211284"/>
            </a:xfrm>
            <a:prstGeom prst="ellipse">
              <a:avLst/>
            </a:prstGeom>
            <a:solidFill>
              <a:srgbClr val="20B2DE"/>
            </a:solidFill>
            <a:ln w="9525">
              <a:solidFill>
                <a:srgbClr val="20B2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5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upa 29"/>
          <p:cNvGrpSpPr/>
          <p:nvPr/>
        </p:nvGrpSpPr>
        <p:grpSpPr>
          <a:xfrm>
            <a:off x="1646194" y="2912921"/>
            <a:ext cx="329633" cy="329633"/>
            <a:chOff x="5552432" y="3271324"/>
            <a:chExt cx="439511" cy="439511"/>
          </a:xfrm>
        </p:grpSpPr>
        <p:sp>
          <p:nvSpPr>
            <p:cNvPr id="31" name="Oval 21"/>
            <p:cNvSpPr/>
            <p:nvPr/>
          </p:nvSpPr>
          <p:spPr>
            <a:xfrm>
              <a:off x="5552432" y="3271324"/>
              <a:ext cx="439511" cy="43951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20B2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5" dirty="0" err="1">
                <a:solidFill>
                  <a:schemeClr val="tx1"/>
                </a:solidFill>
              </a:endParaRPr>
            </a:p>
          </p:txBody>
        </p:sp>
        <p:sp>
          <p:nvSpPr>
            <p:cNvPr id="32" name="Oval 22"/>
            <p:cNvSpPr/>
            <p:nvPr/>
          </p:nvSpPr>
          <p:spPr>
            <a:xfrm>
              <a:off x="5666544" y="3385436"/>
              <a:ext cx="211284" cy="211284"/>
            </a:xfrm>
            <a:prstGeom prst="ellipse">
              <a:avLst/>
            </a:prstGeom>
            <a:solidFill>
              <a:srgbClr val="20B2DE"/>
            </a:solidFill>
            <a:ln w="9525">
              <a:solidFill>
                <a:srgbClr val="20B2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5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upa 32"/>
          <p:cNvGrpSpPr/>
          <p:nvPr/>
        </p:nvGrpSpPr>
        <p:grpSpPr>
          <a:xfrm>
            <a:off x="2819253" y="2903767"/>
            <a:ext cx="329633" cy="329633"/>
            <a:chOff x="6424500" y="3263708"/>
            <a:chExt cx="439511" cy="439511"/>
          </a:xfrm>
        </p:grpSpPr>
        <p:sp>
          <p:nvSpPr>
            <p:cNvPr id="34" name="Oval 24"/>
            <p:cNvSpPr/>
            <p:nvPr/>
          </p:nvSpPr>
          <p:spPr>
            <a:xfrm>
              <a:off x="6424500" y="3263708"/>
              <a:ext cx="439511" cy="43951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20B2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5" dirty="0" err="1">
                <a:solidFill>
                  <a:schemeClr val="tx1"/>
                </a:solidFill>
              </a:endParaRPr>
            </a:p>
          </p:txBody>
        </p:sp>
        <p:sp>
          <p:nvSpPr>
            <p:cNvPr id="35" name="Oval 25"/>
            <p:cNvSpPr/>
            <p:nvPr/>
          </p:nvSpPr>
          <p:spPr>
            <a:xfrm>
              <a:off x="6538612" y="3377820"/>
              <a:ext cx="211284" cy="211284"/>
            </a:xfrm>
            <a:prstGeom prst="ellipse">
              <a:avLst/>
            </a:prstGeom>
            <a:solidFill>
              <a:srgbClr val="20B2DE"/>
            </a:solidFill>
            <a:ln w="9525">
              <a:solidFill>
                <a:srgbClr val="20B2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5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36" name="Grupa 35"/>
          <p:cNvGrpSpPr/>
          <p:nvPr/>
        </p:nvGrpSpPr>
        <p:grpSpPr>
          <a:xfrm>
            <a:off x="5102069" y="2930923"/>
            <a:ext cx="329633" cy="329633"/>
            <a:chOff x="8221707" y="3271324"/>
            <a:chExt cx="439511" cy="439511"/>
          </a:xfrm>
        </p:grpSpPr>
        <p:sp>
          <p:nvSpPr>
            <p:cNvPr id="37" name="Oval 30"/>
            <p:cNvSpPr/>
            <p:nvPr/>
          </p:nvSpPr>
          <p:spPr>
            <a:xfrm>
              <a:off x="8221707" y="3271324"/>
              <a:ext cx="439511" cy="43951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20B2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5" dirty="0" err="1">
                <a:solidFill>
                  <a:schemeClr val="tx1"/>
                </a:solidFill>
              </a:endParaRPr>
            </a:p>
          </p:txBody>
        </p:sp>
        <p:sp>
          <p:nvSpPr>
            <p:cNvPr id="38" name="Oval 31"/>
            <p:cNvSpPr/>
            <p:nvPr/>
          </p:nvSpPr>
          <p:spPr>
            <a:xfrm>
              <a:off x="8335819" y="3385436"/>
              <a:ext cx="211284" cy="211284"/>
            </a:xfrm>
            <a:prstGeom prst="ellipse">
              <a:avLst/>
            </a:prstGeom>
            <a:solidFill>
              <a:srgbClr val="20B2DE"/>
            </a:solidFill>
            <a:ln w="9525">
              <a:solidFill>
                <a:srgbClr val="20B2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5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Grupa 38"/>
          <p:cNvGrpSpPr/>
          <p:nvPr/>
        </p:nvGrpSpPr>
        <p:grpSpPr>
          <a:xfrm>
            <a:off x="5783234" y="2945035"/>
            <a:ext cx="329633" cy="329633"/>
            <a:chOff x="9171217" y="3290141"/>
            <a:chExt cx="439511" cy="439511"/>
          </a:xfrm>
        </p:grpSpPr>
        <p:sp>
          <p:nvSpPr>
            <p:cNvPr id="40" name="Oval 33"/>
            <p:cNvSpPr/>
            <p:nvPr/>
          </p:nvSpPr>
          <p:spPr>
            <a:xfrm>
              <a:off x="9171217" y="3290141"/>
              <a:ext cx="439511" cy="43951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20B2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5" dirty="0" err="1">
                <a:solidFill>
                  <a:schemeClr val="tx1"/>
                </a:solidFill>
              </a:endParaRPr>
            </a:p>
          </p:txBody>
        </p:sp>
        <p:sp>
          <p:nvSpPr>
            <p:cNvPr id="41" name="Oval 34"/>
            <p:cNvSpPr/>
            <p:nvPr/>
          </p:nvSpPr>
          <p:spPr>
            <a:xfrm>
              <a:off x="9285329" y="3404253"/>
              <a:ext cx="211284" cy="211284"/>
            </a:xfrm>
            <a:prstGeom prst="ellipse">
              <a:avLst/>
            </a:prstGeom>
            <a:solidFill>
              <a:srgbClr val="20B2DE"/>
            </a:solidFill>
            <a:ln w="9525">
              <a:solidFill>
                <a:srgbClr val="20B2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5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42" name="Grupa 41"/>
          <p:cNvGrpSpPr/>
          <p:nvPr/>
        </p:nvGrpSpPr>
        <p:grpSpPr>
          <a:xfrm>
            <a:off x="3989051" y="2928835"/>
            <a:ext cx="329633" cy="329633"/>
            <a:chOff x="7300657" y="3271324"/>
            <a:chExt cx="439511" cy="439511"/>
          </a:xfrm>
        </p:grpSpPr>
        <p:sp>
          <p:nvSpPr>
            <p:cNvPr id="43" name="Oval 27"/>
            <p:cNvSpPr/>
            <p:nvPr/>
          </p:nvSpPr>
          <p:spPr>
            <a:xfrm>
              <a:off x="7300657" y="3271324"/>
              <a:ext cx="439511" cy="43951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20B2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5" dirty="0" err="1">
                <a:solidFill>
                  <a:schemeClr val="tx1"/>
                </a:solidFill>
              </a:endParaRPr>
            </a:p>
          </p:txBody>
        </p:sp>
        <p:sp>
          <p:nvSpPr>
            <p:cNvPr id="44" name="Oval 28"/>
            <p:cNvSpPr/>
            <p:nvPr/>
          </p:nvSpPr>
          <p:spPr>
            <a:xfrm>
              <a:off x="7414770" y="3385436"/>
              <a:ext cx="211284" cy="211284"/>
            </a:xfrm>
            <a:prstGeom prst="ellipse">
              <a:avLst/>
            </a:prstGeom>
            <a:solidFill>
              <a:srgbClr val="20B2DE"/>
            </a:solidFill>
            <a:ln w="9525">
              <a:solidFill>
                <a:srgbClr val="20B2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5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45" name="TextBox 38"/>
          <p:cNvSpPr txBox="1"/>
          <p:nvPr/>
        </p:nvSpPr>
        <p:spPr>
          <a:xfrm>
            <a:off x="1488008" y="3310064"/>
            <a:ext cx="64600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algn="ctr"/>
            <a:r>
              <a:rPr lang="pl-PL" sz="900" b="1" dirty="0" smtClean="0">
                <a:solidFill>
                  <a:srgbClr val="20B2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CZERWIEC</a:t>
            </a:r>
            <a:endParaRPr lang="en-US" sz="900" b="1" dirty="0">
              <a:solidFill>
                <a:srgbClr val="20B2D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6" name="Grupa 45"/>
          <p:cNvGrpSpPr/>
          <p:nvPr/>
        </p:nvGrpSpPr>
        <p:grpSpPr>
          <a:xfrm>
            <a:off x="7479033" y="2929150"/>
            <a:ext cx="329633" cy="329633"/>
            <a:chOff x="10919442" y="3268960"/>
            <a:chExt cx="439511" cy="439511"/>
          </a:xfrm>
        </p:grpSpPr>
        <p:sp>
          <p:nvSpPr>
            <p:cNvPr id="47" name="Oval 33"/>
            <p:cNvSpPr/>
            <p:nvPr/>
          </p:nvSpPr>
          <p:spPr>
            <a:xfrm>
              <a:off x="10919442" y="3268960"/>
              <a:ext cx="439511" cy="43951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20B2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5" dirty="0" err="1">
                <a:solidFill>
                  <a:schemeClr val="tx1"/>
                </a:solidFill>
              </a:endParaRPr>
            </a:p>
          </p:txBody>
        </p:sp>
        <p:sp>
          <p:nvSpPr>
            <p:cNvPr id="48" name="Oval 34"/>
            <p:cNvSpPr/>
            <p:nvPr/>
          </p:nvSpPr>
          <p:spPr>
            <a:xfrm>
              <a:off x="11033554" y="3383072"/>
              <a:ext cx="211284" cy="211284"/>
            </a:xfrm>
            <a:prstGeom prst="ellipse">
              <a:avLst/>
            </a:prstGeom>
            <a:solidFill>
              <a:srgbClr val="20B2DE"/>
            </a:solidFill>
            <a:ln w="9525">
              <a:solidFill>
                <a:srgbClr val="20B2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5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49" name="Grupa 48"/>
          <p:cNvGrpSpPr/>
          <p:nvPr/>
        </p:nvGrpSpPr>
        <p:grpSpPr>
          <a:xfrm>
            <a:off x="6621122" y="2938660"/>
            <a:ext cx="329633" cy="329633"/>
            <a:chOff x="10050939" y="3271324"/>
            <a:chExt cx="439511" cy="439511"/>
          </a:xfrm>
        </p:grpSpPr>
        <p:sp>
          <p:nvSpPr>
            <p:cNvPr id="50" name="Oval 33"/>
            <p:cNvSpPr/>
            <p:nvPr/>
          </p:nvSpPr>
          <p:spPr>
            <a:xfrm>
              <a:off x="10050939" y="3271324"/>
              <a:ext cx="439511" cy="43951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20B2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5" dirty="0" err="1">
                <a:solidFill>
                  <a:schemeClr val="tx1"/>
                </a:solidFill>
              </a:endParaRPr>
            </a:p>
          </p:txBody>
        </p:sp>
        <p:sp>
          <p:nvSpPr>
            <p:cNvPr id="51" name="Oval 34"/>
            <p:cNvSpPr/>
            <p:nvPr/>
          </p:nvSpPr>
          <p:spPr>
            <a:xfrm>
              <a:off x="10165051" y="3385436"/>
              <a:ext cx="211284" cy="211284"/>
            </a:xfrm>
            <a:prstGeom prst="ellipse">
              <a:avLst/>
            </a:prstGeom>
            <a:solidFill>
              <a:srgbClr val="20B2DE"/>
            </a:solidFill>
            <a:ln w="9525">
              <a:solidFill>
                <a:srgbClr val="20B2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5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55" name="TextBox 43"/>
          <p:cNvSpPr txBox="1"/>
          <p:nvPr/>
        </p:nvSpPr>
        <p:spPr>
          <a:xfrm>
            <a:off x="6424707" y="3378414"/>
            <a:ext cx="744016" cy="1380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algn="ctr"/>
            <a:r>
              <a:rPr lang="pl-PL" sz="900" b="1" dirty="0" smtClean="0">
                <a:solidFill>
                  <a:srgbClr val="20B2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LISTOPAD</a:t>
            </a:r>
            <a:endParaRPr lang="en-US" sz="900" b="1" dirty="0">
              <a:solidFill>
                <a:srgbClr val="20B2D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TextBox 43"/>
          <p:cNvSpPr txBox="1"/>
          <p:nvPr/>
        </p:nvSpPr>
        <p:spPr>
          <a:xfrm>
            <a:off x="7253876" y="3378414"/>
            <a:ext cx="789173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algn="ctr"/>
            <a:r>
              <a:rPr lang="pl-PL" sz="900" b="1" dirty="0" smtClean="0">
                <a:solidFill>
                  <a:srgbClr val="20B2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GRUDZIEŃ</a:t>
            </a:r>
            <a:endParaRPr lang="en-US" sz="900" b="1" dirty="0">
              <a:solidFill>
                <a:srgbClr val="20B2D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9" name="Prostokąt 3"/>
          <p:cNvSpPr/>
          <p:nvPr/>
        </p:nvSpPr>
        <p:spPr>
          <a:xfrm rot="10800000" flipV="1">
            <a:off x="114227" y="3683379"/>
            <a:ext cx="1423137" cy="1139473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61" name="Straight Arrow Connector 3"/>
          <p:cNvCxnSpPr/>
          <p:nvPr/>
        </p:nvCxnSpPr>
        <p:spPr>
          <a:xfrm flipH="1" flipV="1">
            <a:off x="810610" y="3300202"/>
            <a:ext cx="1348" cy="383177"/>
          </a:xfrm>
          <a:prstGeom prst="straightConnector1">
            <a:avLst/>
          </a:prstGeom>
          <a:ln w="19050">
            <a:solidFill>
              <a:srgbClr val="20B2DE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50"/>
          <p:cNvSpPr txBox="1"/>
          <p:nvPr/>
        </p:nvSpPr>
        <p:spPr>
          <a:xfrm>
            <a:off x="737988" y="4561229"/>
            <a:ext cx="622414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algn="ctr"/>
            <a:r>
              <a:rPr lang="pl-PL" sz="800" b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BLOWSTAR</a:t>
            </a:r>
            <a:endParaRPr lang="en-US" sz="8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4" name="Prostokąt 3"/>
          <p:cNvSpPr/>
          <p:nvPr/>
        </p:nvSpPr>
        <p:spPr>
          <a:xfrm flipH="1" flipV="1">
            <a:off x="1224797" y="1319001"/>
            <a:ext cx="1238082" cy="1212452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65" name="Straight Arrow Connector 3"/>
          <p:cNvCxnSpPr/>
          <p:nvPr/>
        </p:nvCxnSpPr>
        <p:spPr>
          <a:xfrm flipV="1">
            <a:off x="1829184" y="2523365"/>
            <a:ext cx="0" cy="380402"/>
          </a:xfrm>
          <a:prstGeom prst="straightConnector1">
            <a:avLst/>
          </a:prstGeom>
          <a:ln w="19050">
            <a:solidFill>
              <a:srgbClr val="20B2DE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15"/>
          <a:stretch/>
        </p:blipFill>
        <p:spPr>
          <a:xfrm>
            <a:off x="1402821" y="1734059"/>
            <a:ext cx="906309" cy="693550"/>
          </a:xfrm>
          <a:prstGeom prst="rect">
            <a:avLst/>
          </a:prstGeom>
        </p:spPr>
      </p:pic>
      <p:sp>
        <p:nvSpPr>
          <p:cNvPr id="73" name="Prostokąt 3"/>
          <p:cNvSpPr/>
          <p:nvPr/>
        </p:nvSpPr>
        <p:spPr>
          <a:xfrm rot="15910962" flipH="1">
            <a:off x="2781022" y="3693459"/>
            <a:ext cx="1061406" cy="1140042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2" name="Picture 4" descr="http://devel.telemagazyn.ppstatic.pl/45/d6/1aeac6d47d847089767c152402df.2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8" b="79537"/>
          <a:stretch/>
        </p:blipFill>
        <p:spPr bwMode="auto">
          <a:xfrm>
            <a:off x="1410574" y="1586988"/>
            <a:ext cx="908042" cy="16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Straight Arrow Connector 3"/>
          <p:cNvCxnSpPr/>
          <p:nvPr/>
        </p:nvCxnSpPr>
        <p:spPr>
          <a:xfrm flipV="1">
            <a:off x="5271845" y="2529789"/>
            <a:ext cx="0" cy="380402"/>
          </a:xfrm>
          <a:prstGeom prst="straightConnector1">
            <a:avLst/>
          </a:prstGeom>
          <a:ln w="19050">
            <a:solidFill>
              <a:srgbClr val="20B2DE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Prostokąt 3"/>
          <p:cNvSpPr/>
          <p:nvPr/>
        </p:nvSpPr>
        <p:spPr>
          <a:xfrm rot="16200000">
            <a:off x="5009439" y="3640800"/>
            <a:ext cx="880804" cy="1432289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85" name="Straight Arrow Connector 3"/>
          <p:cNvCxnSpPr/>
          <p:nvPr/>
        </p:nvCxnSpPr>
        <p:spPr>
          <a:xfrm flipV="1">
            <a:off x="5285661" y="3580080"/>
            <a:ext cx="0" cy="380402"/>
          </a:xfrm>
          <a:prstGeom prst="straightConnector1">
            <a:avLst/>
          </a:prstGeom>
          <a:ln w="19050">
            <a:solidFill>
              <a:srgbClr val="20B2DE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50"/>
          <p:cNvSpPr txBox="1"/>
          <p:nvPr/>
        </p:nvSpPr>
        <p:spPr>
          <a:xfrm>
            <a:off x="5678086" y="4055850"/>
            <a:ext cx="316827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pl-PL" sz="800" b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NIE DO PARY</a:t>
            </a:r>
            <a:endParaRPr lang="en-US" sz="8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0" name="Picture 4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007" y="4031076"/>
            <a:ext cx="771673" cy="624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Obraz 9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714" y="3803256"/>
            <a:ext cx="830402" cy="736376"/>
          </a:xfrm>
          <a:prstGeom prst="rect">
            <a:avLst/>
          </a:prstGeom>
        </p:spPr>
      </p:pic>
      <p:sp>
        <p:nvSpPr>
          <p:cNvPr id="9" name="Elipsa 8"/>
          <p:cNvSpPr/>
          <p:nvPr/>
        </p:nvSpPr>
        <p:spPr>
          <a:xfrm>
            <a:off x="874878" y="3762634"/>
            <a:ext cx="462017" cy="477592"/>
          </a:xfrm>
          <a:prstGeom prst="ellipse">
            <a:avLst/>
          </a:prstGeom>
          <a:blipFill dpi="0" rotWithShape="1">
            <a:blip r:embed="rId7"/>
            <a:srcRect/>
            <a:stretch>
              <a:fillRect r="-33000"/>
            </a:stretch>
          </a:blipFill>
          <a:ln>
            <a:solidFill>
              <a:srgbClr val="20B2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0" name="Prostokąt 3">
            <a:hlinkClick r:id="rId8" action="ppaction://hlinksldjump"/>
          </p:cNvPr>
          <p:cNvSpPr/>
          <p:nvPr/>
        </p:nvSpPr>
        <p:spPr>
          <a:xfrm flipH="1" flipV="1">
            <a:off x="1212914" y="1329566"/>
            <a:ext cx="1238082" cy="1212452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>
              <a:alpha val="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4" name="Prostokąt 3">
            <a:hlinkClick r:id="rId9" action="ppaction://hlinksldjump"/>
          </p:cNvPr>
          <p:cNvSpPr/>
          <p:nvPr/>
        </p:nvSpPr>
        <p:spPr>
          <a:xfrm rot="10800000" flipV="1">
            <a:off x="174766" y="3580080"/>
            <a:ext cx="1423137" cy="1139473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>
              <a:alpha val="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5" name="Prostokąt 3">
            <a:hlinkClick r:id="rId8" action="ppaction://hlinksldjump"/>
          </p:cNvPr>
          <p:cNvSpPr/>
          <p:nvPr/>
        </p:nvSpPr>
        <p:spPr>
          <a:xfrm rot="10800000" flipH="1">
            <a:off x="1583752" y="4432241"/>
            <a:ext cx="1100516" cy="744469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>
              <a:alpha val="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7" name="Prostokąt 3">
            <a:hlinkClick r:id="rId10" action="ppaction://hlinksldjump"/>
          </p:cNvPr>
          <p:cNvSpPr/>
          <p:nvPr/>
        </p:nvSpPr>
        <p:spPr>
          <a:xfrm rot="16200000">
            <a:off x="4911716" y="3656114"/>
            <a:ext cx="880804" cy="1432289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>
              <a:alpha val="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26" name="Picture 2" descr="http://r-scale-f7.dcs.redcdn.pl/scale/o2/tvn/web-content/m/p35/i/08040837089cdf46631a10aca5258e16/b8eb5967-99aa-474c-a54e-6e37a30f5893.jpg?type=1&amp;srcmode=3&amp;srcx=1%2F2&amp;srcy=0%2F1&amp;srcw=640&amp;srch=360&amp;dstw=640&amp;dsth=360&amp;quality=8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641" y="3845984"/>
            <a:ext cx="855406" cy="48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2813241" y="4290466"/>
            <a:ext cx="944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MOJE </a:t>
            </a:r>
          </a:p>
          <a:p>
            <a:r>
              <a:rPr lang="pl-PL" sz="8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PIERWSZE AUTO</a:t>
            </a:r>
            <a:endParaRPr lang="pl-PL" sz="800" b="1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cxnSp>
        <p:nvCxnSpPr>
          <p:cNvPr id="114" name="Straight Arrow Connector 3"/>
          <p:cNvCxnSpPr/>
          <p:nvPr/>
        </p:nvCxnSpPr>
        <p:spPr>
          <a:xfrm flipV="1">
            <a:off x="2986814" y="3486826"/>
            <a:ext cx="0" cy="283455"/>
          </a:xfrm>
          <a:prstGeom prst="straightConnector1">
            <a:avLst/>
          </a:prstGeom>
          <a:ln w="19050">
            <a:solidFill>
              <a:srgbClr val="20B2DE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Prostokąt 3"/>
          <p:cNvSpPr/>
          <p:nvPr/>
        </p:nvSpPr>
        <p:spPr>
          <a:xfrm rot="10800000" flipH="1">
            <a:off x="3641125" y="1486542"/>
            <a:ext cx="1034572" cy="1013358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7" name="Straight Arrow Connector 3"/>
          <p:cNvCxnSpPr/>
          <p:nvPr/>
        </p:nvCxnSpPr>
        <p:spPr>
          <a:xfrm flipV="1">
            <a:off x="4153867" y="2523365"/>
            <a:ext cx="0" cy="380402"/>
          </a:xfrm>
          <a:prstGeom prst="straightConnector1">
            <a:avLst/>
          </a:prstGeom>
          <a:ln w="19050">
            <a:solidFill>
              <a:srgbClr val="20B2DE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37"/>
          <p:cNvSpPr txBox="1"/>
          <p:nvPr/>
        </p:nvSpPr>
        <p:spPr>
          <a:xfrm>
            <a:off x="3757825" y="1682873"/>
            <a:ext cx="75975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algn="ctr"/>
            <a:r>
              <a:rPr lang="pl-PL" sz="800" b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 MA, ŻE NIE MOGĘ!</a:t>
            </a:r>
            <a:endParaRPr lang="en-US" sz="8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2" name="Prostokąt 3"/>
          <p:cNvSpPr/>
          <p:nvPr/>
        </p:nvSpPr>
        <p:spPr>
          <a:xfrm rot="10800000" flipH="1">
            <a:off x="4721587" y="1533524"/>
            <a:ext cx="1100516" cy="981717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4" name="TextBox 37"/>
          <p:cNvSpPr txBox="1"/>
          <p:nvPr/>
        </p:nvSpPr>
        <p:spPr>
          <a:xfrm>
            <a:off x="4856769" y="2269021"/>
            <a:ext cx="75975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algn="ctr"/>
            <a:r>
              <a:rPr lang="pl-PL" sz="800" b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FIGHTING CLUB</a:t>
            </a:r>
            <a:endParaRPr lang="en-US" sz="8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8" name="Prostokąt 3">
            <a:hlinkClick r:id="rId12" action="ppaction://hlinksldjump"/>
          </p:cNvPr>
          <p:cNvSpPr/>
          <p:nvPr/>
        </p:nvSpPr>
        <p:spPr>
          <a:xfrm rot="21331643" flipH="1">
            <a:off x="6101252" y="3765216"/>
            <a:ext cx="1621713" cy="966698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0" name="TextBox 50"/>
          <p:cNvSpPr txBox="1"/>
          <p:nvPr/>
        </p:nvSpPr>
        <p:spPr>
          <a:xfrm>
            <a:off x="7026000" y="4002927"/>
            <a:ext cx="62246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pl-PL" sz="700" b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RICHEST…</a:t>
            </a:r>
            <a:endParaRPr lang="en-US" sz="7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32" name="Straight Arrow Connector 3"/>
          <p:cNvCxnSpPr/>
          <p:nvPr/>
        </p:nvCxnSpPr>
        <p:spPr>
          <a:xfrm flipV="1">
            <a:off x="6816424" y="3555366"/>
            <a:ext cx="0" cy="262833"/>
          </a:xfrm>
          <a:prstGeom prst="straightConnector1">
            <a:avLst/>
          </a:prstGeom>
          <a:ln w="19050">
            <a:solidFill>
              <a:srgbClr val="20B2DE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4" name="Obraz 13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239284" y="3960482"/>
            <a:ext cx="755051" cy="480819"/>
          </a:xfrm>
          <a:prstGeom prst="rect">
            <a:avLst/>
          </a:prstGeom>
        </p:spPr>
      </p:pic>
      <p:pic>
        <p:nvPicPr>
          <p:cNvPr id="138" name="Picture 3" descr="C:\Users\kjaskula\Desktop\Bez tytułu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450" y="1926772"/>
            <a:ext cx="529920" cy="4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4" descr="C:\Users\kjaskula\Desktop\Bez tytułu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966" y="1724501"/>
            <a:ext cx="597754" cy="49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" name="Prostokąt 3">
            <a:hlinkClick r:id="rId16" action="ppaction://hlinksldjump"/>
          </p:cNvPr>
          <p:cNvSpPr/>
          <p:nvPr/>
        </p:nvSpPr>
        <p:spPr>
          <a:xfrm rot="15910962" flipH="1">
            <a:off x="2711227" y="3767087"/>
            <a:ext cx="1061406" cy="1140042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>
              <a:alpha val="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1" name="Prostokąt 3">
            <a:hlinkClick r:id="rId17" action="ppaction://hlinksldjump"/>
          </p:cNvPr>
          <p:cNvSpPr/>
          <p:nvPr/>
        </p:nvSpPr>
        <p:spPr>
          <a:xfrm rot="10800000" flipH="1">
            <a:off x="3675621" y="1530173"/>
            <a:ext cx="1034572" cy="1013358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2" name="Prostokąt 3">
            <a:hlinkClick r:id="rId18" action="ppaction://hlinksldjump"/>
          </p:cNvPr>
          <p:cNvSpPr/>
          <p:nvPr/>
        </p:nvSpPr>
        <p:spPr>
          <a:xfrm rot="10800000" flipH="1">
            <a:off x="4742384" y="1589975"/>
            <a:ext cx="1100516" cy="981717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4" name="Prostokąt 3">
            <a:hlinkClick r:id="rId12" action="ppaction://hlinksldjump"/>
          </p:cNvPr>
          <p:cNvSpPr/>
          <p:nvPr/>
        </p:nvSpPr>
        <p:spPr>
          <a:xfrm rot="21331643" flipH="1">
            <a:off x="6286418" y="3603217"/>
            <a:ext cx="1505038" cy="966698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815" h="1070945">
                <a:moveTo>
                  <a:pt x="0" y="0"/>
                </a:moveTo>
                <a:lnTo>
                  <a:pt x="1638815" y="32368"/>
                </a:lnTo>
                <a:lnTo>
                  <a:pt x="1485066" y="901012"/>
                </a:lnTo>
                <a:lnTo>
                  <a:pt x="194209" y="1070945"/>
                </a:lnTo>
                <a:lnTo>
                  <a:pt x="0" y="0"/>
                </a:lnTo>
                <a:close/>
              </a:path>
            </a:pathLst>
          </a:custGeom>
          <a:solidFill>
            <a:srgbClr val="FFF70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657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46"/>
          <a:stretch/>
        </p:blipFill>
        <p:spPr>
          <a:xfrm>
            <a:off x="2987455" y="-25053"/>
            <a:ext cx="6169071" cy="5168553"/>
          </a:xfrm>
          <a:prstGeom prst="rect">
            <a:avLst/>
          </a:prstGeom>
        </p:spPr>
      </p:pic>
      <p:pic>
        <p:nvPicPr>
          <p:cNvPr id="3" name="Obraz 2" descr="apla_34.pn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17"/>
          <a:stretch/>
        </p:blipFill>
        <p:spPr>
          <a:xfrm flipV="1">
            <a:off x="-125260" y="-25052"/>
            <a:ext cx="6025019" cy="5168552"/>
          </a:xfrm>
          <a:prstGeom prst="rect">
            <a:avLst/>
          </a:prstGeom>
        </p:spPr>
      </p:pic>
      <p:pic>
        <p:nvPicPr>
          <p:cNvPr id="4" name="Obraz 3" descr="RASTER_bialy-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35533">
            <a:off x="6440473" y="1633344"/>
            <a:ext cx="4206704" cy="4206704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125668" y="896711"/>
            <a:ext cx="3764845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300" b="1" dirty="0">
                <a:solidFill>
                  <a:schemeClr val="tx1"/>
                </a:solidFill>
                <a:latin typeface="Open Sans"/>
                <a:ea typeface="Roboto Light" panose="020B0604020202020204" charset="0"/>
                <a:cs typeface="Open Sans"/>
              </a:rPr>
              <a:t>Opis formatu: </a:t>
            </a:r>
            <a:r>
              <a:rPr lang="pl-PL" sz="1300" b="1" dirty="0" smtClean="0">
                <a:solidFill>
                  <a:schemeClr val="tx1"/>
                </a:solidFill>
                <a:latin typeface="Open Sans"/>
                <a:ea typeface="Roboto Light" panose="020B0604020202020204" charset="0"/>
                <a:cs typeface="Open Sans"/>
              </a:rPr>
              <a:t> </a:t>
            </a:r>
            <a:r>
              <a:rPr lang="pl-PL" sz="13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Nowa</a:t>
            </a:r>
            <a:r>
              <a:rPr lang="pl-PL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odświeżona wersja programu </a:t>
            </a:r>
            <a:r>
              <a:rPr lang="pl-PL" sz="13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Blowstar</a:t>
            </a:r>
            <a:r>
              <a:rPr lang="pl-PL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3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Popularny </a:t>
            </a:r>
            <a:r>
              <a:rPr lang="pl-PL" sz="13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gamer</a:t>
            </a:r>
            <a:r>
              <a:rPr lang="pl-PL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</a:t>
            </a:r>
            <a:r>
              <a:rPr lang="pl-PL" sz="13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Blowek</a:t>
            </a:r>
            <a:r>
              <a:rPr lang="pl-PL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zaprasza gwiazdy do programu.</a:t>
            </a:r>
          </a:p>
          <a:p>
            <a:r>
              <a:rPr lang="pl-PL" sz="13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Gry </a:t>
            </a:r>
            <a:r>
              <a:rPr lang="pl-PL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wybieramy tak, by </a:t>
            </a:r>
            <a:r>
              <a:rPr lang="pl-PL" sz="13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zaskoczyły</a:t>
            </a:r>
          </a:p>
          <a:p>
            <a:r>
              <a:rPr lang="pl-PL" sz="13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gościa</a:t>
            </a:r>
            <a:r>
              <a:rPr lang="pl-PL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pl-PL" sz="13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Blowek</a:t>
            </a:r>
            <a:r>
              <a:rPr lang="pl-PL" sz="13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wraz z gwiazdą grać będą w grę fabularyzowaną Zabawny </a:t>
            </a:r>
            <a:r>
              <a:rPr lang="pl-PL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komentarz </a:t>
            </a:r>
            <a:r>
              <a:rPr lang="pl-PL" sz="13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jest kluczowym </a:t>
            </a:r>
            <a:r>
              <a:rPr lang="pl-PL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elementem </a:t>
            </a:r>
            <a:r>
              <a:rPr lang="pl-PL" sz="13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tego formatu. </a:t>
            </a:r>
            <a:r>
              <a:rPr lang="pl-PL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koniec </a:t>
            </a:r>
            <a:r>
              <a:rPr lang="pl-PL" sz="13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każdego programu </a:t>
            </a:r>
            <a:r>
              <a:rPr lang="pl-PL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wygłup </a:t>
            </a:r>
            <a:r>
              <a:rPr lang="pl-PL" sz="13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typu: </a:t>
            </a:r>
            <a:r>
              <a:rPr lang="pl-PL" sz="13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pie</a:t>
            </a:r>
            <a:r>
              <a:rPr lang="pl-PL" sz="13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face.</a:t>
            </a:r>
          </a:p>
        </p:txBody>
      </p:sp>
      <p:sp>
        <p:nvSpPr>
          <p:cNvPr id="9" name="Prostokąt 8"/>
          <p:cNvSpPr/>
          <p:nvPr/>
        </p:nvSpPr>
        <p:spPr>
          <a:xfrm>
            <a:off x="125668" y="2857336"/>
            <a:ext cx="437732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Podstawowe informacje o </a:t>
            </a:r>
            <a:r>
              <a:rPr lang="pl-PL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formacie:</a:t>
            </a:r>
            <a:endParaRPr lang="pl-PL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</a:t>
            </a:r>
            <a:r>
              <a:rPr lang="pl-PL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group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młodzi mężczyźni 16 – 25</a:t>
            </a:r>
          </a:p>
          <a:p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  Ilość odcinków: 6</a:t>
            </a:r>
          </a:p>
          <a:p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  Czas trwania odcinka: 12 – 15 min</a:t>
            </a:r>
          </a:p>
          <a:p>
            <a:endParaRPr lang="pl-PL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</a:t>
            </a:r>
            <a:r>
              <a:rPr lang="pl-PL" sz="1200" b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laczego wierzymy w sukces tego formatu</a:t>
            </a:r>
          </a:p>
          <a:p>
            <a:r>
              <a:rPr lang="pl-PL" sz="1200" b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na Player.pl</a:t>
            </a:r>
          </a:p>
          <a:p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gaming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jest niezagospodarowanym obszarem pośród produkcji</a:t>
            </a:r>
          </a:p>
          <a:p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współzawodnictwo jest ważne dla mężczyzn</a:t>
            </a:r>
            <a:endParaRPr lang="en-US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możliwość poznania znanych </a:t>
            </a:r>
            <a:r>
              <a:rPr lang="pl-PL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game’rsów</a:t>
            </a:r>
            <a:endParaRPr lang="pl-PL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348" r="19724"/>
          <a:stretch/>
        </p:blipFill>
        <p:spPr>
          <a:xfrm>
            <a:off x="6555124" y="3156559"/>
            <a:ext cx="2620186" cy="2088165"/>
          </a:xfrm>
          <a:prstGeom prst="rect">
            <a:avLst/>
          </a:prstGeom>
        </p:spPr>
      </p:pic>
      <p:sp>
        <p:nvSpPr>
          <p:cNvPr id="5" name="Prostokąt 3"/>
          <p:cNvSpPr/>
          <p:nvPr/>
        </p:nvSpPr>
        <p:spPr>
          <a:xfrm rot="10800000" flipH="1" flipV="1">
            <a:off x="5786688" y="4146375"/>
            <a:ext cx="3409683" cy="770716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  <a:gd name="connsiteX0" fmla="*/ 0 w 1638815"/>
              <a:gd name="connsiteY0" fmla="*/ 0 h 1055671"/>
              <a:gd name="connsiteX1" fmla="*/ 1638815 w 1638815"/>
              <a:gd name="connsiteY1" fmla="*/ 32368 h 1055671"/>
              <a:gd name="connsiteX2" fmla="*/ 1485066 w 1638815"/>
              <a:gd name="connsiteY2" fmla="*/ 901012 h 1055671"/>
              <a:gd name="connsiteX3" fmla="*/ 67978 w 1638815"/>
              <a:gd name="connsiteY3" fmla="*/ 1055671 h 1055671"/>
              <a:gd name="connsiteX4" fmla="*/ 0 w 163881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85066 w 1507325"/>
              <a:gd name="connsiteY2" fmla="*/ 901012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95585 w 1507325"/>
              <a:gd name="connsiteY2" fmla="*/ 931560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495585"/>
              <a:gd name="connsiteY0" fmla="*/ 0 h 1055671"/>
              <a:gd name="connsiteX1" fmla="*/ 1491546 w 1495585"/>
              <a:gd name="connsiteY1" fmla="*/ 1820 h 1055671"/>
              <a:gd name="connsiteX2" fmla="*/ 1495585 w 1495585"/>
              <a:gd name="connsiteY2" fmla="*/ 931560 h 1055671"/>
              <a:gd name="connsiteX3" fmla="*/ 67978 w 1495585"/>
              <a:gd name="connsiteY3" fmla="*/ 1055671 h 1055671"/>
              <a:gd name="connsiteX4" fmla="*/ 0 w 1495585"/>
              <a:gd name="connsiteY4" fmla="*/ 0 h 105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585" h="1055671">
                <a:moveTo>
                  <a:pt x="0" y="0"/>
                </a:moveTo>
                <a:lnTo>
                  <a:pt x="1491546" y="1820"/>
                </a:lnTo>
                <a:cubicBezTo>
                  <a:pt x="1492892" y="311733"/>
                  <a:pt x="1494239" y="621647"/>
                  <a:pt x="1495585" y="931560"/>
                </a:cubicBezTo>
                <a:lnTo>
                  <a:pt x="67978" y="1055671"/>
                </a:lnTo>
                <a:lnTo>
                  <a:pt x="0" y="0"/>
                </a:lnTo>
                <a:close/>
              </a:path>
            </a:pathLst>
          </a:custGeom>
          <a:solidFill>
            <a:srgbClr val="FFF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6108543" y="4245320"/>
            <a:ext cx="24352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BLOWSTAR</a:t>
            </a:r>
            <a:endParaRPr lang="pl-PL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2" name="Grupa 11"/>
          <p:cNvGrpSpPr/>
          <p:nvPr/>
        </p:nvGrpSpPr>
        <p:grpSpPr>
          <a:xfrm rot="10800000" flipH="1">
            <a:off x="8586950" y="-31537"/>
            <a:ext cx="507227" cy="343545"/>
            <a:chOff x="8398042" y="4632161"/>
            <a:chExt cx="635486" cy="546632"/>
          </a:xfrm>
        </p:grpSpPr>
        <p:sp>
          <p:nvSpPr>
            <p:cNvPr id="13" name="Prostokąt 3"/>
            <p:cNvSpPr/>
            <p:nvPr/>
          </p:nvSpPr>
          <p:spPr>
            <a:xfrm rot="16200000" flipH="1" flipV="1">
              <a:off x="8443102" y="4587101"/>
              <a:ext cx="541423" cy="631544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Prostokąt 3"/>
            <p:cNvSpPr/>
            <p:nvPr/>
          </p:nvSpPr>
          <p:spPr>
            <a:xfrm rot="16200000" flipH="1" flipV="1">
              <a:off x="8546721" y="4760211"/>
              <a:ext cx="378189" cy="458975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B2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5" name="Łącznik prosty 14"/>
            <p:cNvCxnSpPr/>
            <p:nvPr/>
          </p:nvCxnSpPr>
          <p:spPr>
            <a:xfrm flipV="1">
              <a:off x="8869680" y="4937760"/>
              <a:ext cx="1" cy="219785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Łącznik prosty 15"/>
            <p:cNvCxnSpPr/>
            <p:nvPr/>
          </p:nvCxnSpPr>
          <p:spPr>
            <a:xfrm flipV="1">
              <a:off x="8563087" y="4970492"/>
              <a:ext cx="338866" cy="5380"/>
            </a:xfrm>
            <a:prstGeom prst="line">
              <a:avLst/>
            </a:prstGeom>
            <a:ln w="44450">
              <a:solidFill>
                <a:schemeClr val="bg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rostokąt 3">
              <a:hlinkClick r:id="rId6" action="ppaction://hlinksldjump"/>
            </p:cNvPr>
            <p:cNvSpPr/>
            <p:nvPr/>
          </p:nvSpPr>
          <p:spPr>
            <a:xfrm rot="16200000" flipH="1" flipV="1">
              <a:off x="8447045" y="4592090"/>
              <a:ext cx="541424" cy="631543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>
                <a:alpha val="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92918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2" r="56662" b="8506"/>
          <a:stretch/>
        </p:blipFill>
        <p:spPr>
          <a:xfrm>
            <a:off x="5098094" y="-12526"/>
            <a:ext cx="4045906" cy="5160724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 rot="10800000" flipH="1" flipV="1">
            <a:off x="6438378" y="1841586"/>
            <a:ext cx="2732941" cy="770716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  <a:gd name="connsiteX0" fmla="*/ 0 w 1638815"/>
              <a:gd name="connsiteY0" fmla="*/ 0 h 1055671"/>
              <a:gd name="connsiteX1" fmla="*/ 1638815 w 1638815"/>
              <a:gd name="connsiteY1" fmla="*/ 32368 h 1055671"/>
              <a:gd name="connsiteX2" fmla="*/ 1485066 w 1638815"/>
              <a:gd name="connsiteY2" fmla="*/ 901012 h 1055671"/>
              <a:gd name="connsiteX3" fmla="*/ 67978 w 1638815"/>
              <a:gd name="connsiteY3" fmla="*/ 1055671 h 1055671"/>
              <a:gd name="connsiteX4" fmla="*/ 0 w 163881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85066 w 1507325"/>
              <a:gd name="connsiteY2" fmla="*/ 901012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95585 w 1507325"/>
              <a:gd name="connsiteY2" fmla="*/ 931560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495585"/>
              <a:gd name="connsiteY0" fmla="*/ 0 h 1055671"/>
              <a:gd name="connsiteX1" fmla="*/ 1491546 w 1495585"/>
              <a:gd name="connsiteY1" fmla="*/ 1820 h 1055671"/>
              <a:gd name="connsiteX2" fmla="*/ 1495585 w 1495585"/>
              <a:gd name="connsiteY2" fmla="*/ 931560 h 1055671"/>
              <a:gd name="connsiteX3" fmla="*/ 67978 w 1495585"/>
              <a:gd name="connsiteY3" fmla="*/ 1055671 h 1055671"/>
              <a:gd name="connsiteX4" fmla="*/ 0 w 1495585"/>
              <a:gd name="connsiteY4" fmla="*/ 0 h 105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585" h="1055671">
                <a:moveTo>
                  <a:pt x="0" y="0"/>
                </a:moveTo>
                <a:lnTo>
                  <a:pt x="1491546" y="1820"/>
                </a:lnTo>
                <a:cubicBezTo>
                  <a:pt x="1492892" y="311733"/>
                  <a:pt x="1494239" y="621647"/>
                  <a:pt x="1495585" y="931560"/>
                </a:cubicBezTo>
                <a:lnTo>
                  <a:pt x="67978" y="1055671"/>
                </a:lnTo>
                <a:lnTo>
                  <a:pt x="0" y="0"/>
                </a:lnTo>
                <a:close/>
              </a:path>
            </a:pathLst>
          </a:custGeom>
          <a:solidFill>
            <a:srgbClr val="FFF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6559480" y="1890427"/>
            <a:ext cx="26196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CAPE TOWN</a:t>
            </a:r>
            <a:endParaRPr lang="pl-PL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Obraz 2" descr="apla_34.pn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17"/>
          <a:stretch/>
        </p:blipFill>
        <p:spPr>
          <a:xfrm flipV="1">
            <a:off x="2642992" y="-3900"/>
            <a:ext cx="4283902" cy="5168552"/>
          </a:xfrm>
          <a:prstGeom prst="rect">
            <a:avLst/>
          </a:prstGeom>
        </p:spPr>
      </p:pic>
      <p:pic>
        <p:nvPicPr>
          <p:cNvPr id="9" name="Obraz 8" descr="apla_34.pn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8614" b="1437"/>
          <a:stretch/>
        </p:blipFill>
        <p:spPr>
          <a:xfrm flipV="1">
            <a:off x="-53880" y="-21152"/>
            <a:ext cx="3398329" cy="5164652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109425" y="2226943"/>
            <a:ext cx="49808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Podstawowe informacje o formacie:</a:t>
            </a:r>
            <a:endParaRPr lang="pl-PL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4625" indent="-87313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Pierwsza 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koprodukcja międzynarodowa Player.pl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kręcona 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RPA</a:t>
            </a:r>
          </a:p>
          <a:p>
            <a:pPr marL="174625" indent="-87313">
              <a:buFont typeface="Wingdings" panose="05000000000000000000" pitchFamily="2" charset="2"/>
              <a:buChar char="§"/>
            </a:pP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TG: </a:t>
            </a:r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16 - 39 </a:t>
            </a:r>
          </a:p>
          <a:p>
            <a:pPr marL="174625" indent="-87313">
              <a:buFont typeface="Wingdings" panose="05000000000000000000" pitchFamily="2" charset="2"/>
              <a:buChar char="§"/>
            </a:pP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odcinki: 6x52’- </a:t>
            </a:r>
            <a:r>
              <a:rPr lang="pl-PL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miniserial</a:t>
            </a:r>
            <a:endParaRPr lang="pl-PL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4625" indent="-87313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atunek: kryminalny 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thriller</a:t>
            </a:r>
          </a:p>
          <a:p>
            <a:endParaRPr lang="pl-PL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Dlaczego wierzymy w sukces tego formatu</a:t>
            </a:r>
          </a:p>
          <a:p>
            <a:r>
              <a:rPr lang="pl-PL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na Player.pl</a:t>
            </a:r>
          </a:p>
          <a:p>
            <a:pPr marL="263525" lvl="5" indent="-176213"/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udział </a:t>
            </a:r>
            <a:r>
              <a:rPr lang="pl-PL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Dorocińskiego</a:t>
            </a:r>
            <a:endParaRPr lang="pl-PL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63525" lvl="5" indent="-176213"/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opowieść kryminalna</a:t>
            </a:r>
            <a:endParaRPr lang="pl-PL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63525" lvl="5" indent="-176213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Jakość</a:t>
            </a:r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Player.pl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bardzo odróżniająca się od standardów TV</a:t>
            </a:r>
            <a:endParaRPr lang="pl-PL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94887" y="797819"/>
            <a:ext cx="53311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Cape Town 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ekranizacja światowego bestsellera książkowego autorstwa </a:t>
            </a:r>
            <a:r>
              <a:rPr lang="pl-PL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Deon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Meyera pt. </a:t>
            </a:r>
            <a:r>
              <a:rPr lang="pl-PL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</a:t>
            </a:r>
            <a:r>
              <a:rPr lang="pl-PL" sz="1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Dead</a:t>
            </a:r>
            <a:r>
              <a:rPr lang="pl-PL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before</a:t>
            </a:r>
            <a:r>
              <a:rPr lang="pl-PL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dying</a:t>
            </a:r>
            <a:r>
              <a:rPr lang="pl-PL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".</a:t>
            </a:r>
            <a:r>
              <a:rPr lang="pl-P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misterna intryga kryminalna, gdzie napięcia i akcja mieszają się z humorem oraz dramatem. Marcin </a:t>
            </a:r>
            <a:r>
              <a:rPr lang="pl-PL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Dorociński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wcielił się w postać Christophera </a:t>
            </a:r>
            <a:r>
              <a:rPr lang="pl-PL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Coolidge'a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 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rolach głównych pojawią się m.in. </a:t>
            </a:r>
            <a:r>
              <a:rPr lang="pl-PL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Trond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Espen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Seim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Boris </a:t>
            </a:r>
            <a:r>
              <a:rPr lang="pl-PL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Kodjoe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Axel </a:t>
            </a:r>
            <a:r>
              <a:rPr lang="pl-PL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Milberg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oraz </a:t>
            </a:r>
            <a:r>
              <a:rPr lang="pl-PL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Isolda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Dychauk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endParaRPr lang="pl-PL" sz="12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0" name="Grupa 9"/>
          <p:cNvGrpSpPr/>
          <p:nvPr/>
        </p:nvGrpSpPr>
        <p:grpSpPr>
          <a:xfrm>
            <a:off x="8642234" y="4803222"/>
            <a:ext cx="449315" cy="343545"/>
            <a:chOff x="8398042" y="4632161"/>
            <a:chExt cx="635486" cy="546632"/>
          </a:xfrm>
        </p:grpSpPr>
        <p:sp>
          <p:nvSpPr>
            <p:cNvPr id="11" name="Prostokąt 3"/>
            <p:cNvSpPr/>
            <p:nvPr/>
          </p:nvSpPr>
          <p:spPr>
            <a:xfrm rot="16200000" flipH="1" flipV="1">
              <a:off x="8443102" y="4587101"/>
              <a:ext cx="541423" cy="631544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3"/>
            <p:cNvSpPr/>
            <p:nvPr/>
          </p:nvSpPr>
          <p:spPr>
            <a:xfrm rot="16200000" flipH="1" flipV="1">
              <a:off x="8546721" y="4760211"/>
              <a:ext cx="378189" cy="458975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B2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3" name="Łącznik prosty 12"/>
            <p:cNvCxnSpPr/>
            <p:nvPr/>
          </p:nvCxnSpPr>
          <p:spPr>
            <a:xfrm flipV="1">
              <a:off x="8869680" y="4937760"/>
              <a:ext cx="1" cy="219785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Łącznik prosty 13"/>
            <p:cNvCxnSpPr/>
            <p:nvPr/>
          </p:nvCxnSpPr>
          <p:spPr>
            <a:xfrm flipV="1">
              <a:off x="8563087" y="4970492"/>
              <a:ext cx="338866" cy="5380"/>
            </a:xfrm>
            <a:prstGeom prst="line">
              <a:avLst/>
            </a:prstGeom>
            <a:ln w="44450">
              <a:solidFill>
                <a:schemeClr val="bg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Prostokąt 3">
              <a:hlinkClick r:id="rId4" action="ppaction://hlinksldjump"/>
            </p:cNvPr>
            <p:cNvSpPr/>
            <p:nvPr/>
          </p:nvSpPr>
          <p:spPr>
            <a:xfrm rot="16200000" flipH="1" flipV="1">
              <a:off x="8447045" y="4592090"/>
              <a:ext cx="541424" cy="631543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>
                <a:alpha val="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208152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3"/>
          <p:cNvSpPr/>
          <p:nvPr/>
        </p:nvSpPr>
        <p:spPr>
          <a:xfrm rot="10965421" flipH="1" flipV="1">
            <a:off x="4208883" y="2771055"/>
            <a:ext cx="5005371" cy="2541364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  <a:gd name="connsiteX0" fmla="*/ 0 w 1638815"/>
              <a:gd name="connsiteY0" fmla="*/ 0 h 1055671"/>
              <a:gd name="connsiteX1" fmla="*/ 1638815 w 1638815"/>
              <a:gd name="connsiteY1" fmla="*/ 32368 h 1055671"/>
              <a:gd name="connsiteX2" fmla="*/ 1485066 w 1638815"/>
              <a:gd name="connsiteY2" fmla="*/ 901012 h 1055671"/>
              <a:gd name="connsiteX3" fmla="*/ 67978 w 1638815"/>
              <a:gd name="connsiteY3" fmla="*/ 1055671 h 1055671"/>
              <a:gd name="connsiteX4" fmla="*/ 0 w 163881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85066 w 1507325"/>
              <a:gd name="connsiteY2" fmla="*/ 901012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95585 w 1507325"/>
              <a:gd name="connsiteY2" fmla="*/ 931560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495585"/>
              <a:gd name="connsiteY0" fmla="*/ 0 h 1055671"/>
              <a:gd name="connsiteX1" fmla="*/ 1491546 w 1495585"/>
              <a:gd name="connsiteY1" fmla="*/ 1820 h 1055671"/>
              <a:gd name="connsiteX2" fmla="*/ 1495585 w 1495585"/>
              <a:gd name="connsiteY2" fmla="*/ 931560 h 1055671"/>
              <a:gd name="connsiteX3" fmla="*/ 67978 w 1495585"/>
              <a:gd name="connsiteY3" fmla="*/ 1055671 h 1055671"/>
              <a:gd name="connsiteX4" fmla="*/ 0 w 1495585"/>
              <a:gd name="connsiteY4" fmla="*/ 0 h 105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585" h="1055671">
                <a:moveTo>
                  <a:pt x="0" y="0"/>
                </a:moveTo>
                <a:lnTo>
                  <a:pt x="1491546" y="1820"/>
                </a:lnTo>
                <a:cubicBezTo>
                  <a:pt x="1492892" y="311733"/>
                  <a:pt x="1494239" y="621647"/>
                  <a:pt x="1495585" y="931560"/>
                </a:cubicBezTo>
                <a:lnTo>
                  <a:pt x="67978" y="1055671"/>
                </a:lnTo>
                <a:lnTo>
                  <a:pt x="0" y="0"/>
                </a:lnTo>
                <a:close/>
              </a:path>
            </a:pathLst>
          </a:custGeom>
          <a:solidFill>
            <a:srgbClr val="FFF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7" name="Picture 9" descr="Zakup kontrolowa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6096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 descr="apla_34.pn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17"/>
          <a:stretch/>
        </p:blipFill>
        <p:spPr>
          <a:xfrm flipV="1">
            <a:off x="-125260" y="-18184"/>
            <a:ext cx="6025019" cy="5206135"/>
          </a:xfrm>
          <a:prstGeom prst="rect">
            <a:avLst/>
          </a:prstGeom>
        </p:spPr>
      </p:pic>
      <p:pic>
        <p:nvPicPr>
          <p:cNvPr id="4" name="Obraz 3" descr="RASTER_bialy-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35533">
            <a:off x="7190563" y="1211133"/>
            <a:ext cx="4206704" cy="4206704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125669" y="896711"/>
            <a:ext cx="3531932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300" b="1" dirty="0">
                <a:solidFill>
                  <a:schemeClr val="tx1"/>
                </a:solidFill>
                <a:latin typeface="Open Sans"/>
                <a:ea typeface="Roboto Light" panose="020B0604020202020204" charset="0"/>
                <a:cs typeface="Open Sans"/>
              </a:rPr>
              <a:t>Opis formatu: </a:t>
            </a:r>
            <a:r>
              <a:rPr lang="pl-PL" sz="1300" b="1" dirty="0" smtClean="0">
                <a:solidFill>
                  <a:schemeClr val="tx1"/>
                </a:solidFill>
                <a:latin typeface="Open Sans"/>
                <a:ea typeface="Roboto Light" panose="020B0604020202020204" charset="0"/>
                <a:cs typeface="Open Sans"/>
              </a:rPr>
              <a:t> 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Prowadzący Adam Kornacki i Krzysztof Róg pomagają widzom w poszukiwaniach oraz wyborze</a:t>
            </a:r>
          </a:p>
          <a:p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najodpowiedniejszego dla nich pierwszego samochodu. Starają się znaleźć najlepsze i</a:t>
            </a:r>
          </a:p>
          <a:p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najciekawsze pojazdy, które bohater może nabyć w ramach wyznaczonej przez siebie kwoty.</a:t>
            </a:r>
          </a:p>
          <a:p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Doradzają jak kupić używany samochód. </a:t>
            </a:r>
          </a:p>
        </p:txBody>
      </p:sp>
      <p:sp>
        <p:nvSpPr>
          <p:cNvPr id="9" name="Prostokąt 8"/>
          <p:cNvSpPr/>
          <p:nvPr/>
        </p:nvSpPr>
        <p:spPr>
          <a:xfrm>
            <a:off x="125668" y="2857336"/>
            <a:ext cx="43773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Podstawowe informacje o </a:t>
            </a:r>
            <a:r>
              <a:rPr lang="pl-PL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formacie:</a:t>
            </a:r>
            <a:endParaRPr lang="pl-PL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</a:t>
            </a:r>
            <a:r>
              <a:rPr lang="pl-PL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group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młodzi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mężczyźni, entuzjaści motoryzacji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Ilość odcinków: 10 po ok 20 min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Emisja na Player oraz na antenie TVN Turbo</a:t>
            </a:r>
            <a:endParaRPr lang="pl-PL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</a:t>
            </a:r>
            <a:r>
              <a:rPr lang="pl-PL" sz="1200" b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laczego wierzymy w sukces tego formatu</a:t>
            </a:r>
          </a:p>
          <a:p>
            <a:r>
              <a:rPr lang="pl-PL" sz="1200" b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na Player.pl</a:t>
            </a:r>
          </a:p>
          <a:p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Wyróżniający się na tle podobnych tv show</a:t>
            </a:r>
          </a:p>
          <a:p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dynamiczny i humorystyczny</a:t>
            </a:r>
            <a:endParaRPr lang="en-US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6108543" y="4245320"/>
            <a:ext cx="29546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MY FIRST CAR</a:t>
            </a:r>
            <a:endParaRPr lang="pl-PL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2" name="Grupa 11"/>
          <p:cNvGrpSpPr/>
          <p:nvPr/>
        </p:nvGrpSpPr>
        <p:grpSpPr>
          <a:xfrm rot="10800000" flipH="1">
            <a:off x="8586950" y="-31537"/>
            <a:ext cx="507227" cy="343545"/>
            <a:chOff x="8398042" y="4632161"/>
            <a:chExt cx="635486" cy="546632"/>
          </a:xfrm>
        </p:grpSpPr>
        <p:sp>
          <p:nvSpPr>
            <p:cNvPr id="13" name="Prostokąt 3"/>
            <p:cNvSpPr/>
            <p:nvPr/>
          </p:nvSpPr>
          <p:spPr>
            <a:xfrm rot="16200000" flipH="1" flipV="1">
              <a:off x="8443102" y="4587101"/>
              <a:ext cx="541423" cy="631544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Prostokąt 3"/>
            <p:cNvSpPr/>
            <p:nvPr/>
          </p:nvSpPr>
          <p:spPr>
            <a:xfrm rot="16200000" flipH="1" flipV="1">
              <a:off x="8546721" y="4760211"/>
              <a:ext cx="378189" cy="458975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B2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5" name="Łącznik prosty 14"/>
            <p:cNvCxnSpPr/>
            <p:nvPr/>
          </p:nvCxnSpPr>
          <p:spPr>
            <a:xfrm flipV="1">
              <a:off x="8869680" y="4937760"/>
              <a:ext cx="1" cy="219785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Łącznik prosty 15"/>
            <p:cNvCxnSpPr/>
            <p:nvPr/>
          </p:nvCxnSpPr>
          <p:spPr>
            <a:xfrm flipV="1">
              <a:off x="8563087" y="4970492"/>
              <a:ext cx="338866" cy="5380"/>
            </a:xfrm>
            <a:prstGeom prst="line">
              <a:avLst/>
            </a:prstGeom>
            <a:ln w="44450">
              <a:solidFill>
                <a:schemeClr val="bg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rostokąt 3">
              <a:hlinkClick r:id="rId5" action="ppaction://hlinksldjump"/>
            </p:cNvPr>
            <p:cNvSpPr/>
            <p:nvPr/>
          </p:nvSpPr>
          <p:spPr>
            <a:xfrm rot="16200000" flipH="1" flipV="1">
              <a:off x="8447045" y="4592090"/>
              <a:ext cx="541424" cy="631543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>
                <a:alpha val="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14958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kjaskula\Desktop\Bez tytuł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37" y="-10086"/>
            <a:ext cx="4265981" cy="517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 rot="10800000" flipH="1" flipV="1">
            <a:off x="6438378" y="1841585"/>
            <a:ext cx="2732941" cy="1291081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  <a:gd name="connsiteX0" fmla="*/ 0 w 1638815"/>
              <a:gd name="connsiteY0" fmla="*/ 0 h 1055671"/>
              <a:gd name="connsiteX1" fmla="*/ 1638815 w 1638815"/>
              <a:gd name="connsiteY1" fmla="*/ 32368 h 1055671"/>
              <a:gd name="connsiteX2" fmla="*/ 1485066 w 1638815"/>
              <a:gd name="connsiteY2" fmla="*/ 901012 h 1055671"/>
              <a:gd name="connsiteX3" fmla="*/ 67978 w 1638815"/>
              <a:gd name="connsiteY3" fmla="*/ 1055671 h 1055671"/>
              <a:gd name="connsiteX4" fmla="*/ 0 w 163881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85066 w 1507325"/>
              <a:gd name="connsiteY2" fmla="*/ 901012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95585 w 1507325"/>
              <a:gd name="connsiteY2" fmla="*/ 931560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495585"/>
              <a:gd name="connsiteY0" fmla="*/ 0 h 1055671"/>
              <a:gd name="connsiteX1" fmla="*/ 1491546 w 1495585"/>
              <a:gd name="connsiteY1" fmla="*/ 1820 h 1055671"/>
              <a:gd name="connsiteX2" fmla="*/ 1495585 w 1495585"/>
              <a:gd name="connsiteY2" fmla="*/ 931560 h 1055671"/>
              <a:gd name="connsiteX3" fmla="*/ 67978 w 1495585"/>
              <a:gd name="connsiteY3" fmla="*/ 1055671 h 1055671"/>
              <a:gd name="connsiteX4" fmla="*/ 0 w 1495585"/>
              <a:gd name="connsiteY4" fmla="*/ 0 h 105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585" h="1055671">
                <a:moveTo>
                  <a:pt x="0" y="0"/>
                </a:moveTo>
                <a:lnTo>
                  <a:pt x="1491546" y="1820"/>
                </a:lnTo>
                <a:cubicBezTo>
                  <a:pt x="1492892" y="311733"/>
                  <a:pt x="1494239" y="621647"/>
                  <a:pt x="1495585" y="931560"/>
                </a:cubicBezTo>
                <a:lnTo>
                  <a:pt x="67978" y="1055671"/>
                </a:lnTo>
                <a:lnTo>
                  <a:pt x="0" y="0"/>
                </a:lnTo>
                <a:close/>
              </a:path>
            </a:pathLst>
          </a:custGeom>
          <a:solidFill>
            <a:srgbClr val="FFF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6559480" y="1890427"/>
            <a:ext cx="246093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 MA, ŻE </a:t>
            </a:r>
          </a:p>
          <a:p>
            <a:r>
              <a:rPr lang="pl-PL" sz="3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 MOGĘ</a:t>
            </a:r>
            <a:endParaRPr lang="pl-PL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Obraz 2" descr="apla_34.pn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17"/>
          <a:stretch/>
        </p:blipFill>
        <p:spPr>
          <a:xfrm flipV="1">
            <a:off x="2642992" y="-3900"/>
            <a:ext cx="4283902" cy="5168552"/>
          </a:xfrm>
          <a:prstGeom prst="rect">
            <a:avLst/>
          </a:prstGeom>
        </p:spPr>
      </p:pic>
      <p:pic>
        <p:nvPicPr>
          <p:cNvPr id="9" name="Obraz 8" descr="apla_34.pn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8614" b="1437"/>
          <a:stretch/>
        </p:blipFill>
        <p:spPr>
          <a:xfrm flipV="1">
            <a:off x="0" y="-8467"/>
            <a:ext cx="3398329" cy="5164652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47629" y="3596132"/>
            <a:ext cx="4980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2"/>
            <a:endParaRPr lang="pl-PL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Dlaczego wierzymy w sukces tego formatu</a:t>
            </a:r>
          </a:p>
          <a:p>
            <a:r>
              <a:rPr lang="pl-PL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na Player.pl</a:t>
            </a:r>
          </a:p>
          <a:p>
            <a:pPr marL="263525" lvl="5" indent="-176213"/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Program skierowany do aktywnych kobiet szukających 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wzorca w dziedzinie sportu i zdrowego trybu życia, z którym mogą się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identyfikować</a:t>
            </a:r>
          </a:p>
          <a:p>
            <a:pPr marL="263525" lvl="5" indent="-176213">
              <a:buFont typeface="Arial" panose="020B0604020202020204" pitchFamily="34" charset="0"/>
              <a:buChar char="•"/>
            </a:pP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 będzie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inspiracją 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dla widzów. Pokazuje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że warto pokonywać swoje słabości i strach. </a:t>
            </a:r>
            <a:endParaRPr lang="pl-PL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19599" y="756631"/>
            <a:ext cx="53311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 ma zadanie pokazać, że wszyscy, bez względu na płeć, wiek, czy formę, mogą podjąć wyzwanie i zacząć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trenować. W 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każdym odcinku główna bohaterka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Katarzyna Wolska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mierzy 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się z nowymi dla siebie dziedzinami sportu. Spotyka się z trenerem, który sprawdza jej umiejętności i przygotowuje do udziału w zawodach. Co odcinek pojawia się nowy trener - osoba znana z mediów społecznościowych i autorytet w dyscyplinie sportowej, w którą będzie się wdrażała Kasia. </a:t>
            </a:r>
          </a:p>
          <a:p>
            <a:endParaRPr lang="pl-PL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Każdy </a:t>
            </a:r>
            <a:r>
              <a:rPr lang="pl-PL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odcinek poświęcimy jednej konkurencji: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pl-PL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Runmaggedon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boks tajski</a:t>
            </a:r>
            <a:b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pl-PL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kitesurfing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pl-PL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wakesurfing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piłka plażowa </a:t>
            </a:r>
            <a:b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longboard </a:t>
            </a:r>
          </a:p>
          <a:p>
            <a:endParaRPr lang="pl-PL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0" name="Grupa 9"/>
          <p:cNvGrpSpPr/>
          <p:nvPr/>
        </p:nvGrpSpPr>
        <p:grpSpPr>
          <a:xfrm>
            <a:off x="8642234" y="4803222"/>
            <a:ext cx="449315" cy="343545"/>
            <a:chOff x="8398042" y="4632161"/>
            <a:chExt cx="635486" cy="546632"/>
          </a:xfrm>
        </p:grpSpPr>
        <p:sp>
          <p:nvSpPr>
            <p:cNvPr id="11" name="Prostokąt 3"/>
            <p:cNvSpPr/>
            <p:nvPr/>
          </p:nvSpPr>
          <p:spPr>
            <a:xfrm rot="16200000" flipH="1" flipV="1">
              <a:off x="8443102" y="4587101"/>
              <a:ext cx="541423" cy="631544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3"/>
            <p:cNvSpPr/>
            <p:nvPr/>
          </p:nvSpPr>
          <p:spPr>
            <a:xfrm rot="16200000" flipH="1" flipV="1">
              <a:off x="8546721" y="4760211"/>
              <a:ext cx="378189" cy="458975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B2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3" name="Łącznik prosty 12"/>
            <p:cNvCxnSpPr/>
            <p:nvPr/>
          </p:nvCxnSpPr>
          <p:spPr>
            <a:xfrm flipV="1">
              <a:off x="8869680" y="4937760"/>
              <a:ext cx="1" cy="219785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Łącznik prosty 13"/>
            <p:cNvCxnSpPr/>
            <p:nvPr/>
          </p:nvCxnSpPr>
          <p:spPr>
            <a:xfrm flipV="1">
              <a:off x="8563087" y="4970492"/>
              <a:ext cx="338866" cy="5380"/>
            </a:xfrm>
            <a:prstGeom prst="line">
              <a:avLst/>
            </a:prstGeom>
            <a:ln w="44450">
              <a:solidFill>
                <a:schemeClr val="bg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Prostokąt 3">
              <a:hlinkClick r:id="rId4" action="ppaction://hlinksldjump"/>
            </p:cNvPr>
            <p:cNvSpPr/>
            <p:nvPr/>
          </p:nvSpPr>
          <p:spPr>
            <a:xfrm rot="16200000" flipH="1" flipV="1">
              <a:off x="8447045" y="4592090"/>
              <a:ext cx="541424" cy="631543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>
                <a:alpha val="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" name="Prostokąt 1"/>
          <p:cNvSpPr/>
          <p:nvPr/>
        </p:nvSpPr>
        <p:spPr>
          <a:xfrm>
            <a:off x="51968" y="-47937"/>
            <a:ext cx="512139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Podstawowe informacje o formacie:</a:t>
            </a:r>
          </a:p>
          <a:p>
            <a:pPr marL="174625" indent="-87313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TG: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młode, aktywne fizycznie kobiety, ceniące zdrowy tryb życia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4625" indent="-87313">
              <a:buFont typeface="Wingdings" panose="05000000000000000000" pitchFamily="2" charset="2"/>
              <a:buChar char="§"/>
            </a:pP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Ilość odcinków: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7, po ok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</a:t>
            </a:r>
            <a:endParaRPr lang="pl-PL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34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kjaskula\Desktop\Bez tytuł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577" y="0"/>
            <a:ext cx="620046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 rot="10800000" flipH="1" flipV="1">
            <a:off x="6428104" y="3136129"/>
            <a:ext cx="2732941" cy="1196973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  <a:gd name="connsiteX0" fmla="*/ 0 w 1638815"/>
              <a:gd name="connsiteY0" fmla="*/ 0 h 1055671"/>
              <a:gd name="connsiteX1" fmla="*/ 1638815 w 1638815"/>
              <a:gd name="connsiteY1" fmla="*/ 32368 h 1055671"/>
              <a:gd name="connsiteX2" fmla="*/ 1485066 w 1638815"/>
              <a:gd name="connsiteY2" fmla="*/ 901012 h 1055671"/>
              <a:gd name="connsiteX3" fmla="*/ 67978 w 1638815"/>
              <a:gd name="connsiteY3" fmla="*/ 1055671 h 1055671"/>
              <a:gd name="connsiteX4" fmla="*/ 0 w 163881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85066 w 1507325"/>
              <a:gd name="connsiteY2" fmla="*/ 901012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95585 w 1507325"/>
              <a:gd name="connsiteY2" fmla="*/ 931560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495585"/>
              <a:gd name="connsiteY0" fmla="*/ 0 h 1055671"/>
              <a:gd name="connsiteX1" fmla="*/ 1491546 w 1495585"/>
              <a:gd name="connsiteY1" fmla="*/ 1820 h 1055671"/>
              <a:gd name="connsiteX2" fmla="*/ 1495585 w 1495585"/>
              <a:gd name="connsiteY2" fmla="*/ 931560 h 1055671"/>
              <a:gd name="connsiteX3" fmla="*/ 67978 w 1495585"/>
              <a:gd name="connsiteY3" fmla="*/ 1055671 h 1055671"/>
              <a:gd name="connsiteX4" fmla="*/ 0 w 1495585"/>
              <a:gd name="connsiteY4" fmla="*/ 0 h 105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585" h="1055671">
                <a:moveTo>
                  <a:pt x="0" y="0"/>
                </a:moveTo>
                <a:lnTo>
                  <a:pt x="1491546" y="1820"/>
                </a:lnTo>
                <a:cubicBezTo>
                  <a:pt x="1492892" y="311733"/>
                  <a:pt x="1494239" y="621647"/>
                  <a:pt x="1495585" y="931560"/>
                </a:cubicBezTo>
                <a:lnTo>
                  <a:pt x="67978" y="1055671"/>
                </a:lnTo>
                <a:lnTo>
                  <a:pt x="0" y="0"/>
                </a:lnTo>
                <a:close/>
              </a:path>
            </a:pathLst>
          </a:custGeom>
          <a:solidFill>
            <a:srgbClr val="FFF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6782117" y="3141202"/>
            <a:ext cx="226857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FIGHTING </a:t>
            </a:r>
          </a:p>
          <a:p>
            <a:r>
              <a:rPr lang="pl-PL" sz="3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CLUB</a:t>
            </a:r>
            <a:endParaRPr lang="pl-PL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8" name="Grupa 7"/>
          <p:cNvGrpSpPr/>
          <p:nvPr/>
        </p:nvGrpSpPr>
        <p:grpSpPr>
          <a:xfrm flipV="1">
            <a:off x="-53880" y="-20548"/>
            <a:ext cx="6238923" cy="5176574"/>
            <a:chOff x="-53880" y="-20548"/>
            <a:chExt cx="6980774" cy="5176574"/>
          </a:xfrm>
        </p:grpSpPr>
        <p:pic>
          <p:nvPicPr>
            <p:cNvPr id="6" name="Obraz 5" descr="apla_34.png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717"/>
            <a:stretch/>
          </p:blipFill>
          <p:spPr>
            <a:xfrm flipV="1">
              <a:off x="2642992" y="-12526"/>
              <a:ext cx="4283902" cy="5168552"/>
            </a:xfrm>
            <a:prstGeom prst="rect">
              <a:avLst/>
            </a:prstGeom>
          </p:spPr>
        </p:pic>
        <p:pic>
          <p:nvPicPr>
            <p:cNvPr id="7" name="Obraz 6" descr="apla_34.png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8614" b="1437"/>
            <a:stretch/>
          </p:blipFill>
          <p:spPr>
            <a:xfrm flipV="1">
              <a:off x="-53880" y="-20548"/>
              <a:ext cx="3398329" cy="5164048"/>
            </a:xfrm>
            <a:prstGeom prst="rect">
              <a:avLst/>
            </a:prstGeom>
          </p:spPr>
        </p:pic>
      </p:grpSp>
      <p:sp>
        <p:nvSpPr>
          <p:cNvPr id="9" name="Prostokąt 8"/>
          <p:cNvSpPr/>
          <p:nvPr/>
        </p:nvSpPr>
        <p:spPr>
          <a:xfrm>
            <a:off x="96576" y="267182"/>
            <a:ext cx="51226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Emocje, adrenalina, sportowy duch walki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oraz rozluźniające przerywniki pozwalające ochłonąć z emocji … to wszystko co znajdziemy w nowym programie 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</a:t>
            </a:r>
            <a:r>
              <a:rPr lang="pl-PL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Fighting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Club”.</a:t>
            </a:r>
          </a:p>
          <a:p>
            <a:endParaRPr lang="pl-PL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Przedstawiamy 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rogram 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rozrywkowy, w którym wybierzemy najlepszy styl walki i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„mistrza bijatyki”. 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6-odcinkowej serii przeprowadzimy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miniturniej. W 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każdym odcinku pokazujemy walkę mistrzów w dwóch konkretnych sztukach walk. Dobieramy je na zasadzie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przeciwieństwa zasad walki m.in. w 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sposobie walki, stroju,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dozwolonych ciosach 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itp. </a:t>
            </a:r>
          </a:p>
          <a:p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Nad walką czuwa dwóch prowadzących sędzia oraz „</a:t>
            </a:r>
            <a:r>
              <a:rPr lang="pl-PL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rozluźniacz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 atmosfery, osoba, która doda całości zabawnego sznytu oraz lekkości. </a:t>
            </a:r>
          </a:p>
        </p:txBody>
      </p:sp>
      <p:sp>
        <p:nvSpPr>
          <p:cNvPr id="10" name="Prostokąt 9"/>
          <p:cNvSpPr/>
          <p:nvPr/>
        </p:nvSpPr>
        <p:spPr>
          <a:xfrm>
            <a:off x="96575" y="2664148"/>
            <a:ext cx="48011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lang="pl-PL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rzykładowe odcinki:</a:t>
            </a:r>
          </a:p>
          <a:p>
            <a:r>
              <a:rPr lang="pl-PL" sz="1200" dirty="0"/>
              <a:t>b</a:t>
            </a:r>
            <a:r>
              <a:rPr lang="pl-PL" sz="1200" dirty="0" smtClean="0"/>
              <a:t>razylijskie </a:t>
            </a:r>
            <a:r>
              <a:rPr lang="pl-PL" sz="1200" dirty="0" err="1"/>
              <a:t>jiu</a:t>
            </a:r>
            <a:r>
              <a:rPr lang="pl-PL" sz="1200" dirty="0"/>
              <a:t> </a:t>
            </a:r>
            <a:r>
              <a:rPr lang="pl-PL" sz="1200" dirty="0" err="1"/>
              <a:t>jitsu</a:t>
            </a:r>
            <a:r>
              <a:rPr lang="pl-PL" sz="1200" dirty="0"/>
              <a:t> </a:t>
            </a:r>
            <a:r>
              <a:rPr lang="pl-PL" sz="1200" dirty="0" smtClean="0"/>
              <a:t>vs </a:t>
            </a:r>
            <a:r>
              <a:rPr lang="pl-PL" sz="1200" dirty="0" smtClean="0"/>
              <a:t>karate</a:t>
            </a:r>
            <a:r>
              <a:rPr lang="pl-PL" sz="1200" dirty="0"/>
              <a:t/>
            </a:r>
            <a:br>
              <a:rPr lang="pl-PL" sz="1200" dirty="0"/>
            </a:br>
            <a:r>
              <a:rPr lang="pl-PL" sz="1200" dirty="0" err="1" smtClean="0"/>
              <a:t>capoeira</a:t>
            </a:r>
            <a:r>
              <a:rPr lang="pl-PL" sz="1200" dirty="0" smtClean="0"/>
              <a:t> vs. </a:t>
            </a:r>
            <a:r>
              <a:rPr lang="pl-PL" sz="1200" dirty="0" smtClean="0"/>
              <a:t>sumo</a:t>
            </a:r>
            <a:r>
              <a:rPr lang="pl-PL" sz="1200" dirty="0"/>
              <a:t/>
            </a:r>
            <a:br>
              <a:rPr lang="pl-PL" sz="1200" dirty="0"/>
            </a:br>
            <a:r>
              <a:rPr lang="pl-PL" sz="1200" dirty="0" err="1" smtClean="0"/>
              <a:t>kravmaga</a:t>
            </a:r>
            <a:r>
              <a:rPr lang="pl-PL" sz="1200" dirty="0" smtClean="0"/>
              <a:t> vs. </a:t>
            </a:r>
            <a:r>
              <a:rPr lang="pl-PL" sz="1200" dirty="0" smtClean="0"/>
              <a:t>kendo</a:t>
            </a:r>
            <a:r>
              <a:rPr lang="pl-PL" sz="1200" dirty="0"/>
              <a:t/>
            </a:r>
            <a:br>
              <a:rPr lang="pl-PL" sz="1200" dirty="0"/>
            </a:br>
            <a:r>
              <a:rPr lang="pl-PL" sz="1200" dirty="0" err="1" smtClean="0"/>
              <a:t>sanda</a:t>
            </a:r>
            <a:r>
              <a:rPr lang="pl-PL" sz="1200" dirty="0" smtClean="0"/>
              <a:t> vs. </a:t>
            </a:r>
            <a:r>
              <a:rPr lang="pl-PL" sz="1200" dirty="0"/>
              <a:t>taekwondo</a:t>
            </a:r>
            <a:endParaRPr lang="pl-PL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96576" y="3828122"/>
            <a:ext cx="45752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Podstawowe informacje o </a:t>
            </a:r>
            <a:r>
              <a:rPr lang="pl-PL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formacie:</a:t>
            </a:r>
            <a:endParaRPr lang="pl-PL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Ilość odcinków: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po ok 10 min</a:t>
            </a:r>
            <a:endParaRPr lang="pl-PL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TG: M 15-30</a:t>
            </a:r>
            <a:endParaRPr lang="pl-PL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3" name="Grupa 12"/>
          <p:cNvGrpSpPr/>
          <p:nvPr/>
        </p:nvGrpSpPr>
        <p:grpSpPr>
          <a:xfrm>
            <a:off x="8642234" y="4803222"/>
            <a:ext cx="449315" cy="343545"/>
            <a:chOff x="8398042" y="4632161"/>
            <a:chExt cx="635486" cy="546632"/>
          </a:xfrm>
        </p:grpSpPr>
        <p:sp>
          <p:nvSpPr>
            <p:cNvPr id="14" name="Prostokąt 3"/>
            <p:cNvSpPr/>
            <p:nvPr/>
          </p:nvSpPr>
          <p:spPr>
            <a:xfrm rot="16200000" flipH="1" flipV="1">
              <a:off x="8443102" y="4587101"/>
              <a:ext cx="541423" cy="631544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3"/>
            <p:cNvSpPr/>
            <p:nvPr/>
          </p:nvSpPr>
          <p:spPr>
            <a:xfrm rot="16200000" flipH="1" flipV="1">
              <a:off x="8546721" y="4760211"/>
              <a:ext cx="378189" cy="458975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B2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6" name="Łącznik prosty 15"/>
            <p:cNvCxnSpPr/>
            <p:nvPr/>
          </p:nvCxnSpPr>
          <p:spPr>
            <a:xfrm flipV="1">
              <a:off x="8869680" y="4937760"/>
              <a:ext cx="1" cy="219785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y 16"/>
            <p:cNvCxnSpPr/>
            <p:nvPr/>
          </p:nvCxnSpPr>
          <p:spPr>
            <a:xfrm flipV="1">
              <a:off x="8563087" y="4970492"/>
              <a:ext cx="338866" cy="5380"/>
            </a:xfrm>
            <a:prstGeom prst="line">
              <a:avLst/>
            </a:prstGeom>
            <a:ln w="44450">
              <a:solidFill>
                <a:schemeClr val="bg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Prostokąt 3">
              <a:hlinkClick r:id="rId4" action="ppaction://hlinksldjump"/>
            </p:cNvPr>
            <p:cNvSpPr/>
            <p:nvPr/>
          </p:nvSpPr>
          <p:spPr>
            <a:xfrm rot="16200000" flipH="1" flipV="1">
              <a:off x="8447045" y="4592090"/>
              <a:ext cx="541424" cy="631543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>
                <a:alpha val="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96857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Picture 4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92"/>
          <a:stretch/>
        </p:blipFill>
        <p:spPr bwMode="auto">
          <a:xfrm>
            <a:off x="3739793" y="1"/>
            <a:ext cx="540420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 descr="apla_34.pn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17"/>
          <a:stretch/>
        </p:blipFill>
        <p:spPr>
          <a:xfrm flipV="1">
            <a:off x="-358173" y="-25052"/>
            <a:ext cx="6669352" cy="5168552"/>
          </a:xfrm>
          <a:prstGeom prst="rect">
            <a:avLst/>
          </a:prstGeom>
        </p:spPr>
      </p:pic>
      <p:sp>
        <p:nvSpPr>
          <p:cNvPr id="5" name="Prostokąt 3"/>
          <p:cNvSpPr/>
          <p:nvPr/>
        </p:nvSpPr>
        <p:spPr>
          <a:xfrm rot="10800000" flipH="1" flipV="1">
            <a:off x="7243281" y="3347432"/>
            <a:ext cx="1910993" cy="1676631"/>
          </a:xfrm>
          <a:custGeom>
            <a:avLst/>
            <a:gdLst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0 w 1768288"/>
              <a:gd name="connsiteY3" fmla="*/ 1337982 h 1337982"/>
              <a:gd name="connsiteX4" fmla="*/ 0 w 1768288"/>
              <a:gd name="connsiteY4" fmla="*/ 0 h 1337982"/>
              <a:gd name="connsiteX0" fmla="*/ 0 w 1768288"/>
              <a:gd name="connsiteY0" fmla="*/ 0 h 1337982"/>
              <a:gd name="connsiteX1" fmla="*/ 1768288 w 1768288"/>
              <a:gd name="connsiteY1" fmla="*/ 0 h 1337982"/>
              <a:gd name="connsiteX2" fmla="*/ 1768288 w 1768288"/>
              <a:gd name="connsiteY2" fmla="*/ 1337982 h 1337982"/>
              <a:gd name="connsiteX3" fmla="*/ 315590 w 1768288"/>
              <a:gd name="connsiteY3" fmla="*/ 1062853 h 1337982"/>
              <a:gd name="connsiteX4" fmla="*/ 0 w 1768288"/>
              <a:gd name="connsiteY4" fmla="*/ 0 h 1337982"/>
              <a:gd name="connsiteX0" fmla="*/ 0 w 1768288"/>
              <a:gd name="connsiteY0" fmla="*/ 0 h 1062853"/>
              <a:gd name="connsiteX1" fmla="*/ 1768288 w 1768288"/>
              <a:gd name="connsiteY1" fmla="*/ 0 h 1062853"/>
              <a:gd name="connsiteX2" fmla="*/ 1671183 w 1768288"/>
              <a:gd name="connsiteY2" fmla="*/ 722987 h 1062853"/>
              <a:gd name="connsiteX3" fmla="*/ 315590 w 1768288"/>
              <a:gd name="connsiteY3" fmla="*/ 1062853 h 1062853"/>
              <a:gd name="connsiteX4" fmla="*/ 0 w 1768288"/>
              <a:gd name="connsiteY4" fmla="*/ 0 h 1062853"/>
              <a:gd name="connsiteX0" fmla="*/ 0 w 1752104"/>
              <a:gd name="connsiteY0" fmla="*/ 0 h 1062853"/>
              <a:gd name="connsiteX1" fmla="*/ 1752104 w 1752104"/>
              <a:gd name="connsiteY1" fmla="*/ 178025 h 1062853"/>
              <a:gd name="connsiteX2" fmla="*/ 1671183 w 1752104"/>
              <a:gd name="connsiteY2" fmla="*/ 722987 h 1062853"/>
              <a:gd name="connsiteX3" fmla="*/ 315590 w 1752104"/>
              <a:gd name="connsiteY3" fmla="*/ 1062853 h 1062853"/>
              <a:gd name="connsiteX4" fmla="*/ 0 w 1752104"/>
              <a:gd name="connsiteY4" fmla="*/ 0 h 1062853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671183 w 1768288"/>
              <a:gd name="connsiteY2" fmla="*/ 731079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70945"/>
              <a:gd name="connsiteX1" fmla="*/ 1768288 w 1768288"/>
              <a:gd name="connsiteY1" fmla="*/ 0 h 1070945"/>
              <a:gd name="connsiteX2" fmla="*/ 1598355 w 1768288"/>
              <a:gd name="connsiteY2" fmla="*/ 909104 h 1070945"/>
              <a:gd name="connsiteX3" fmla="*/ 315590 w 1768288"/>
              <a:gd name="connsiteY3" fmla="*/ 1070945 h 1070945"/>
              <a:gd name="connsiteX4" fmla="*/ 0 w 1768288"/>
              <a:gd name="connsiteY4" fmla="*/ 8092 h 1070945"/>
              <a:gd name="connsiteX0" fmla="*/ 0 w 1768288"/>
              <a:gd name="connsiteY0" fmla="*/ 8092 h 1087130"/>
              <a:gd name="connsiteX1" fmla="*/ 1768288 w 1768288"/>
              <a:gd name="connsiteY1" fmla="*/ 0 h 1087130"/>
              <a:gd name="connsiteX2" fmla="*/ 1598355 w 1768288"/>
              <a:gd name="connsiteY2" fmla="*/ 909104 h 1087130"/>
              <a:gd name="connsiteX3" fmla="*/ 178025 w 1768288"/>
              <a:gd name="connsiteY3" fmla="*/ 1087130 h 1087130"/>
              <a:gd name="connsiteX4" fmla="*/ 0 w 1768288"/>
              <a:gd name="connsiteY4" fmla="*/ 8092 h 1087130"/>
              <a:gd name="connsiteX0" fmla="*/ 0 w 1752104"/>
              <a:gd name="connsiteY0" fmla="*/ 0 h 1079038"/>
              <a:gd name="connsiteX1" fmla="*/ 1752104 w 1752104"/>
              <a:gd name="connsiteY1" fmla="*/ 64736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752104"/>
              <a:gd name="connsiteY0" fmla="*/ 0 h 1079038"/>
              <a:gd name="connsiteX1" fmla="*/ 1752104 w 1752104"/>
              <a:gd name="connsiteY1" fmla="*/ 32368 h 1079038"/>
              <a:gd name="connsiteX2" fmla="*/ 1598355 w 1752104"/>
              <a:gd name="connsiteY2" fmla="*/ 901012 h 1079038"/>
              <a:gd name="connsiteX3" fmla="*/ 178025 w 1752104"/>
              <a:gd name="connsiteY3" fmla="*/ 1079038 h 1079038"/>
              <a:gd name="connsiteX4" fmla="*/ 0 w 1752104"/>
              <a:gd name="connsiteY4" fmla="*/ 0 h 1079038"/>
              <a:gd name="connsiteX0" fmla="*/ 0 w 1638815"/>
              <a:gd name="connsiteY0" fmla="*/ 0 h 1079038"/>
              <a:gd name="connsiteX1" fmla="*/ 1638815 w 1638815"/>
              <a:gd name="connsiteY1" fmla="*/ 32368 h 1079038"/>
              <a:gd name="connsiteX2" fmla="*/ 1485066 w 1638815"/>
              <a:gd name="connsiteY2" fmla="*/ 901012 h 1079038"/>
              <a:gd name="connsiteX3" fmla="*/ 64736 w 1638815"/>
              <a:gd name="connsiteY3" fmla="*/ 1079038 h 1079038"/>
              <a:gd name="connsiteX4" fmla="*/ 0 w 1638815"/>
              <a:gd name="connsiteY4" fmla="*/ 0 h 1079038"/>
              <a:gd name="connsiteX0" fmla="*/ 0 w 1638815"/>
              <a:gd name="connsiteY0" fmla="*/ 0 h 1070945"/>
              <a:gd name="connsiteX1" fmla="*/ 1638815 w 1638815"/>
              <a:gd name="connsiteY1" fmla="*/ 32368 h 1070945"/>
              <a:gd name="connsiteX2" fmla="*/ 1485066 w 1638815"/>
              <a:gd name="connsiteY2" fmla="*/ 901012 h 1070945"/>
              <a:gd name="connsiteX3" fmla="*/ 194209 w 1638815"/>
              <a:gd name="connsiteY3" fmla="*/ 1070945 h 1070945"/>
              <a:gd name="connsiteX4" fmla="*/ 0 w 1638815"/>
              <a:gd name="connsiteY4" fmla="*/ 0 h 1070945"/>
              <a:gd name="connsiteX0" fmla="*/ 0 w 1638815"/>
              <a:gd name="connsiteY0" fmla="*/ 0 h 1055671"/>
              <a:gd name="connsiteX1" fmla="*/ 1638815 w 1638815"/>
              <a:gd name="connsiteY1" fmla="*/ 32368 h 1055671"/>
              <a:gd name="connsiteX2" fmla="*/ 1485066 w 1638815"/>
              <a:gd name="connsiteY2" fmla="*/ 901012 h 1055671"/>
              <a:gd name="connsiteX3" fmla="*/ 67978 w 1638815"/>
              <a:gd name="connsiteY3" fmla="*/ 1055671 h 1055671"/>
              <a:gd name="connsiteX4" fmla="*/ 0 w 163881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85066 w 1507325"/>
              <a:gd name="connsiteY2" fmla="*/ 901012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507325"/>
              <a:gd name="connsiteY0" fmla="*/ 0 h 1055671"/>
              <a:gd name="connsiteX1" fmla="*/ 1507325 w 1507325"/>
              <a:gd name="connsiteY1" fmla="*/ 1820 h 1055671"/>
              <a:gd name="connsiteX2" fmla="*/ 1495585 w 1507325"/>
              <a:gd name="connsiteY2" fmla="*/ 931560 h 1055671"/>
              <a:gd name="connsiteX3" fmla="*/ 67978 w 1507325"/>
              <a:gd name="connsiteY3" fmla="*/ 1055671 h 1055671"/>
              <a:gd name="connsiteX4" fmla="*/ 0 w 1507325"/>
              <a:gd name="connsiteY4" fmla="*/ 0 h 1055671"/>
              <a:gd name="connsiteX0" fmla="*/ 0 w 1495585"/>
              <a:gd name="connsiteY0" fmla="*/ 0 h 1055671"/>
              <a:gd name="connsiteX1" fmla="*/ 1491546 w 1495585"/>
              <a:gd name="connsiteY1" fmla="*/ 1820 h 1055671"/>
              <a:gd name="connsiteX2" fmla="*/ 1495585 w 1495585"/>
              <a:gd name="connsiteY2" fmla="*/ 931560 h 1055671"/>
              <a:gd name="connsiteX3" fmla="*/ 67978 w 1495585"/>
              <a:gd name="connsiteY3" fmla="*/ 1055671 h 1055671"/>
              <a:gd name="connsiteX4" fmla="*/ 0 w 1495585"/>
              <a:gd name="connsiteY4" fmla="*/ 0 h 105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585" h="1055671">
                <a:moveTo>
                  <a:pt x="0" y="0"/>
                </a:moveTo>
                <a:lnTo>
                  <a:pt x="1491546" y="1820"/>
                </a:lnTo>
                <a:cubicBezTo>
                  <a:pt x="1492892" y="311733"/>
                  <a:pt x="1494239" y="621647"/>
                  <a:pt x="1495585" y="931560"/>
                </a:cubicBezTo>
                <a:lnTo>
                  <a:pt x="67978" y="1055671"/>
                </a:lnTo>
                <a:lnTo>
                  <a:pt x="0" y="0"/>
                </a:lnTo>
                <a:close/>
              </a:path>
            </a:pathLst>
          </a:custGeom>
          <a:solidFill>
            <a:srgbClr val="FFF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6311179" y="3347432"/>
            <a:ext cx="27169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3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</a:t>
            </a:r>
          </a:p>
          <a:p>
            <a:pPr algn="r"/>
            <a:r>
              <a:rPr lang="pl-PL" sz="3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 DO PARY</a:t>
            </a:r>
            <a:endParaRPr lang="pl-PL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7" name="Grupa 6"/>
          <p:cNvGrpSpPr/>
          <p:nvPr/>
        </p:nvGrpSpPr>
        <p:grpSpPr>
          <a:xfrm rot="10800000" flipH="1">
            <a:off x="8526531" y="-10511"/>
            <a:ext cx="500936" cy="343545"/>
            <a:chOff x="8398042" y="4632161"/>
            <a:chExt cx="635486" cy="546632"/>
          </a:xfrm>
        </p:grpSpPr>
        <p:sp>
          <p:nvSpPr>
            <p:cNvPr id="8" name="Prostokąt 3"/>
            <p:cNvSpPr/>
            <p:nvPr/>
          </p:nvSpPr>
          <p:spPr>
            <a:xfrm rot="16200000" flipH="1" flipV="1">
              <a:off x="8443102" y="4587101"/>
              <a:ext cx="541423" cy="631544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Prostokąt 3"/>
            <p:cNvSpPr/>
            <p:nvPr/>
          </p:nvSpPr>
          <p:spPr>
            <a:xfrm rot="16200000" flipH="1" flipV="1">
              <a:off x="8546721" y="4760211"/>
              <a:ext cx="378189" cy="458975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B2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0" name="Łącznik prosty 9"/>
            <p:cNvCxnSpPr/>
            <p:nvPr/>
          </p:nvCxnSpPr>
          <p:spPr>
            <a:xfrm flipV="1">
              <a:off x="8869680" y="4937760"/>
              <a:ext cx="1" cy="219785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Łącznik prosty 10"/>
            <p:cNvCxnSpPr/>
            <p:nvPr/>
          </p:nvCxnSpPr>
          <p:spPr>
            <a:xfrm flipV="1">
              <a:off x="8563087" y="4970492"/>
              <a:ext cx="338866" cy="5380"/>
            </a:xfrm>
            <a:prstGeom prst="line">
              <a:avLst/>
            </a:prstGeom>
            <a:ln w="44450">
              <a:solidFill>
                <a:schemeClr val="bg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Prostokąt 3">
              <a:hlinkClick r:id="rId4" action="ppaction://hlinksldjump"/>
            </p:cNvPr>
            <p:cNvSpPr/>
            <p:nvPr/>
          </p:nvSpPr>
          <p:spPr>
            <a:xfrm rot="16200000" flipH="1" flipV="1">
              <a:off x="8447045" y="4592090"/>
              <a:ext cx="541424" cy="631543"/>
            </a:xfrm>
            <a:custGeom>
              <a:avLst/>
              <a:gdLst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0 w 1768288"/>
                <a:gd name="connsiteY3" fmla="*/ 1337982 h 1337982"/>
                <a:gd name="connsiteX4" fmla="*/ 0 w 1768288"/>
                <a:gd name="connsiteY4" fmla="*/ 0 h 1337982"/>
                <a:gd name="connsiteX0" fmla="*/ 0 w 1768288"/>
                <a:gd name="connsiteY0" fmla="*/ 0 h 1337982"/>
                <a:gd name="connsiteX1" fmla="*/ 1768288 w 1768288"/>
                <a:gd name="connsiteY1" fmla="*/ 0 h 1337982"/>
                <a:gd name="connsiteX2" fmla="*/ 1768288 w 1768288"/>
                <a:gd name="connsiteY2" fmla="*/ 1337982 h 1337982"/>
                <a:gd name="connsiteX3" fmla="*/ 315590 w 1768288"/>
                <a:gd name="connsiteY3" fmla="*/ 1062853 h 1337982"/>
                <a:gd name="connsiteX4" fmla="*/ 0 w 1768288"/>
                <a:gd name="connsiteY4" fmla="*/ 0 h 1337982"/>
                <a:gd name="connsiteX0" fmla="*/ 0 w 1768288"/>
                <a:gd name="connsiteY0" fmla="*/ 0 h 1062853"/>
                <a:gd name="connsiteX1" fmla="*/ 1768288 w 1768288"/>
                <a:gd name="connsiteY1" fmla="*/ 0 h 1062853"/>
                <a:gd name="connsiteX2" fmla="*/ 1671183 w 1768288"/>
                <a:gd name="connsiteY2" fmla="*/ 722987 h 1062853"/>
                <a:gd name="connsiteX3" fmla="*/ 315590 w 1768288"/>
                <a:gd name="connsiteY3" fmla="*/ 1062853 h 1062853"/>
                <a:gd name="connsiteX4" fmla="*/ 0 w 1768288"/>
                <a:gd name="connsiteY4" fmla="*/ 0 h 1062853"/>
                <a:gd name="connsiteX0" fmla="*/ 0 w 1752104"/>
                <a:gd name="connsiteY0" fmla="*/ 0 h 1062853"/>
                <a:gd name="connsiteX1" fmla="*/ 1752104 w 1752104"/>
                <a:gd name="connsiteY1" fmla="*/ 178025 h 1062853"/>
                <a:gd name="connsiteX2" fmla="*/ 1671183 w 1752104"/>
                <a:gd name="connsiteY2" fmla="*/ 722987 h 1062853"/>
                <a:gd name="connsiteX3" fmla="*/ 315590 w 1752104"/>
                <a:gd name="connsiteY3" fmla="*/ 1062853 h 1062853"/>
                <a:gd name="connsiteX4" fmla="*/ 0 w 1752104"/>
                <a:gd name="connsiteY4" fmla="*/ 0 h 1062853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671183 w 1768288"/>
                <a:gd name="connsiteY2" fmla="*/ 731079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70945"/>
                <a:gd name="connsiteX1" fmla="*/ 1768288 w 1768288"/>
                <a:gd name="connsiteY1" fmla="*/ 0 h 1070945"/>
                <a:gd name="connsiteX2" fmla="*/ 1598355 w 1768288"/>
                <a:gd name="connsiteY2" fmla="*/ 909104 h 1070945"/>
                <a:gd name="connsiteX3" fmla="*/ 315590 w 1768288"/>
                <a:gd name="connsiteY3" fmla="*/ 1070945 h 1070945"/>
                <a:gd name="connsiteX4" fmla="*/ 0 w 1768288"/>
                <a:gd name="connsiteY4" fmla="*/ 8092 h 1070945"/>
                <a:gd name="connsiteX0" fmla="*/ 0 w 1768288"/>
                <a:gd name="connsiteY0" fmla="*/ 8092 h 1087130"/>
                <a:gd name="connsiteX1" fmla="*/ 1768288 w 1768288"/>
                <a:gd name="connsiteY1" fmla="*/ 0 h 1087130"/>
                <a:gd name="connsiteX2" fmla="*/ 1598355 w 1768288"/>
                <a:gd name="connsiteY2" fmla="*/ 909104 h 1087130"/>
                <a:gd name="connsiteX3" fmla="*/ 178025 w 1768288"/>
                <a:gd name="connsiteY3" fmla="*/ 1087130 h 1087130"/>
                <a:gd name="connsiteX4" fmla="*/ 0 w 1768288"/>
                <a:gd name="connsiteY4" fmla="*/ 8092 h 1087130"/>
                <a:gd name="connsiteX0" fmla="*/ 0 w 1752104"/>
                <a:gd name="connsiteY0" fmla="*/ 0 h 1079038"/>
                <a:gd name="connsiteX1" fmla="*/ 1752104 w 1752104"/>
                <a:gd name="connsiteY1" fmla="*/ 64736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752104"/>
                <a:gd name="connsiteY0" fmla="*/ 0 h 1079038"/>
                <a:gd name="connsiteX1" fmla="*/ 1752104 w 1752104"/>
                <a:gd name="connsiteY1" fmla="*/ 32368 h 1079038"/>
                <a:gd name="connsiteX2" fmla="*/ 1598355 w 1752104"/>
                <a:gd name="connsiteY2" fmla="*/ 901012 h 1079038"/>
                <a:gd name="connsiteX3" fmla="*/ 178025 w 1752104"/>
                <a:gd name="connsiteY3" fmla="*/ 1079038 h 1079038"/>
                <a:gd name="connsiteX4" fmla="*/ 0 w 1752104"/>
                <a:gd name="connsiteY4" fmla="*/ 0 h 1079038"/>
                <a:gd name="connsiteX0" fmla="*/ 0 w 1638815"/>
                <a:gd name="connsiteY0" fmla="*/ 0 h 1079038"/>
                <a:gd name="connsiteX1" fmla="*/ 1638815 w 1638815"/>
                <a:gd name="connsiteY1" fmla="*/ 32368 h 1079038"/>
                <a:gd name="connsiteX2" fmla="*/ 1485066 w 1638815"/>
                <a:gd name="connsiteY2" fmla="*/ 901012 h 1079038"/>
                <a:gd name="connsiteX3" fmla="*/ 64736 w 1638815"/>
                <a:gd name="connsiteY3" fmla="*/ 1079038 h 1079038"/>
                <a:gd name="connsiteX4" fmla="*/ 0 w 1638815"/>
                <a:gd name="connsiteY4" fmla="*/ 0 h 1079038"/>
                <a:gd name="connsiteX0" fmla="*/ 0 w 1638815"/>
                <a:gd name="connsiteY0" fmla="*/ 0 h 1070945"/>
                <a:gd name="connsiteX1" fmla="*/ 1638815 w 1638815"/>
                <a:gd name="connsiteY1" fmla="*/ 32368 h 1070945"/>
                <a:gd name="connsiteX2" fmla="*/ 1485066 w 1638815"/>
                <a:gd name="connsiteY2" fmla="*/ 901012 h 1070945"/>
                <a:gd name="connsiteX3" fmla="*/ 194209 w 1638815"/>
                <a:gd name="connsiteY3" fmla="*/ 1070945 h 1070945"/>
                <a:gd name="connsiteX4" fmla="*/ 0 w 1638815"/>
                <a:gd name="connsiteY4" fmla="*/ 0 h 1070945"/>
                <a:gd name="connsiteX0" fmla="*/ 0 w 1638815"/>
                <a:gd name="connsiteY0" fmla="*/ 0 h 1055671"/>
                <a:gd name="connsiteX1" fmla="*/ 1638815 w 1638815"/>
                <a:gd name="connsiteY1" fmla="*/ 32368 h 1055671"/>
                <a:gd name="connsiteX2" fmla="*/ 1485066 w 1638815"/>
                <a:gd name="connsiteY2" fmla="*/ 901012 h 1055671"/>
                <a:gd name="connsiteX3" fmla="*/ 67978 w 1638815"/>
                <a:gd name="connsiteY3" fmla="*/ 1055671 h 1055671"/>
                <a:gd name="connsiteX4" fmla="*/ 0 w 163881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85066 w 1507325"/>
                <a:gd name="connsiteY2" fmla="*/ 901012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507325"/>
                <a:gd name="connsiteY0" fmla="*/ 0 h 1055671"/>
                <a:gd name="connsiteX1" fmla="*/ 1507325 w 1507325"/>
                <a:gd name="connsiteY1" fmla="*/ 1820 h 1055671"/>
                <a:gd name="connsiteX2" fmla="*/ 1495585 w 1507325"/>
                <a:gd name="connsiteY2" fmla="*/ 931560 h 1055671"/>
                <a:gd name="connsiteX3" fmla="*/ 67978 w 1507325"/>
                <a:gd name="connsiteY3" fmla="*/ 1055671 h 1055671"/>
                <a:gd name="connsiteX4" fmla="*/ 0 w 1507325"/>
                <a:gd name="connsiteY4" fmla="*/ 0 h 1055671"/>
                <a:gd name="connsiteX0" fmla="*/ 0 w 1495585"/>
                <a:gd name="connsiteY0" fmla="*/ 0 h 1055671"/>
                <a:gd name="connsiteX1" fmla="*/ 1491546 w 1495585"/>
                <a:gd name="connsiteY1" fmla="*/ 1820 h 1055671"/>
                <a:gd name="connsiteX2" fmla="*/ 1495585 w 1495585"/>
                <a:gd name="connsiteY2" fmla="*/ 931560 h 1055671"/>
                <a:gd name="connsiteX3" fmla="*/ 67978 w 1495585"/>
                <a:gd name="connsiteY3" fmla="*/ 1055671 h 1055671"/>
                <a:gd name="connsiteX4" fmla="*/ 0 w 1495585"/>
                <a:gd name="connsiteY4" fmla="*/ 0 h 105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585" h="1055671">
                  <a:moveTo>
                    <a:pt x="0" y="0"/>
                  </a:moveTo>
                  <a:lnTo>
                    <a:pt x="1491546" y="1820"/>
                  </a:lnTo>
                  <a:cubicBezTo>
                    <a:pt x="1492892" y="311733"/>
                    <a:pt x="1494239" y="621647"/>
                    <a:pt x="1495585" y="931560"/>
                  </a:cubicBezTo>
                  <a:lnTo>
                    <a:pt x="67978" y="1055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09">
                <a:alpha val="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3" name="Prostokąt 12"/>
          <p:cNvSpPr/>
          <p:nvPr/>
        </p:nvSpPr>
        <p:spPr>
          <a:xfrm>
            <a:off x="-3158" y="774241"/>
            <a:ext cx="409796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„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nie do pary” to </a:t>
            </a:r>
            <a:r>
              <a:rPr lang="pl-PL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serial komediowy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pokazujący 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perypetie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świeżo upieczonego małżeństwa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Majki i Szymona. Łączy ich miłość, dzieli wszystko.</a:t>
            </a:r>
          </a:p>
          <a:p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Maja i Szymon to para prawie idealna. Prawie. Bo ktoś, kto patrzy na nich z boku,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pomyśli, że 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raczej para nie do pary.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tak, mimo kompletnie odmiennych poglądów, tych dwoje zakochało się w sobie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bez pamięci 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próbując każdego dnia ze sobą nie zwariować.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-38783" y="2648309"/>
            <a:ext cx="4481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Bohaterowie: </a:t>
            </a:r>
            <a:r>
              <a:rPr lang="pl-PL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Magdalena </a:t>
            </a:r>
            <a:r>
              <a:rPr lang="pl-PL" sz="1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Różczka</a:t>
            </a:r>
            <a:r>
              <a:rPr lang="pl-PL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 Paweł </a:t>
            </a:r>
            <a:r>
              <a:rPr lang="pl-PL" sz="1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Małaszyński</a:t>
            </a:r>
            <a:r>
              <a:rPr lang="pl-PL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pl-PL" sz="12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rolach głównych</a:t>
            </a:r>
          </a:p>
        </p:txBody>
      </p:sp>
      <p:sp>
        <p:nvSpPr>
          <p:cNvPr id="15" name="Prostokąt 14"/>
          <p:cNvSpPr/>
          <p:nvPr/>
        </p:nvSpPr>
        <p:spPr>
          <a:xfrm>
            <a:off x="57356" y="3559774"/>
            <a:ext cx="45752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Podstawowe informacje o </a:t>
            </a:r>
            <a:r>
              <a:rPr lang="pl-PL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formacie:</a:t>
            </a:r>
            <a:endParaRPr lang="pl-PL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</a:t>
            </a:r>
            <a:r>
              <a:rPr lang="pl-PL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group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K/M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</a:t>
            </a:r>
            <a:endParaRPr lang="pl-PL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  Ilość 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odcinków: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</a:t>
            </a:r>
            <a:endParaRPr lang="pl-PL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Czas 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trwania odcinka: 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 </a:t>
            </a:r>
            <a:endParaRPr lang="pl-PL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5924" y="121517"/>
            <a:ext cx="4481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 360 stopni !!!</a:t>
            </a:r>
            <a:endParaRPr lang="pl-PL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49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heme/theme1.xml><?xml version="1.0" encoding="utf-8"?>
<a:theme xmlns:a="http://schemas.openxmlformats.org/drawingml/2006/main" name="Banqu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15106</TotalTime>
  <Words>2135</Words>
  <Application>Microsoft Office PowerPoint</Application>
  <PresentationFormat>Pokaz na ekranie (16:9)</PresentationFormat>
  <Paragraphs>274</Paragraphs>
  <Slides>25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2" baseType="lpstr">
      <vt:lpstr>Arial</vt:lpstr>
      <vt:lpstr>Muli</vt:lpstr>
      <vt:lpstr>Roboto Black</vt:lpstr>
      <vt:lpstr>Wingdings</vt:lpstr>
      <vt:lpstr>Open Sans</vt:lpstr>
      <vt:lpstr>Roboto Light</vt:lpstr>
      <vt:lpstr>Banquo template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Ziąbrowski Maciej (TVN Media)</dc:creator>
  <cp:lastModifiedBy>Kamińska Katarzyna (TVN Media)</cp:lastModifiedBy>
  <cp:revision>1276</cp:revision>
  <dcterms:modified xsi:type="dcterms:W3CDTF">2016-06-23T14:38:56Z</dcterms:modified>
</cp:coreProperties>
</file>